
<file path=[Content_Types].xml><?xml version="1.0" encoding="utf-8"?>
<Types xmlns="http://schemas.openxmlformats.org/package/2006/content-types">
  <Default Extension="jpeg" ContentType="image/jpe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58" r:id="rId3"/>
    <p:sldId id="257"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9999"/>
    <a:srgbClr val="2F52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76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ACC685-710A-4E73-BAF8-4E8D8A1A65D5}" type="datetimeFigureOut">
              <a:rPr lang="en-US" smtClean="0"/>
              <a:t>4/20/2022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725760-873A-4E92-96D9-273D572BE512}" type="slidenum">
              <a:rPr lang="en-US" smtClean="0"/>
              <a:t>‹#›</a:t>
            </a:fld>
            <a:endParaRPr lang="en-US"/>
          </a:p>
        </p:txBody>
      </p:sp>
    </p:spTree>
    <p:extLst>
      <p:ext uri="{BB962C8B-B14F-4D97-AF65-F5344CB8AC3E}">
        <p14:creationId xmlns:p14="http://schemas.microsoft.com/office/powerpoint/2010/main" val="939380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AA35-3F5C-458F-8289-08D8C5EAA5B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33E0E23-C639-4FCD-9663-5E0219403E7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ACEA5909-F2D3-400B-B229-BCE3D5FA7912}"/>
              </a:ext>
            </a:extLst>
          </p:cNvPr>
          <p:cNvSpPr>
            <a:spLocks noGrp="1"/>
          </p:cNvSpPr>
          <p:nvPr>
            <p:ph type="dt" sz="half" idx="10"/>
          </p:nvPr>
        </p:nvSpPr>
        <p:spPr/>
        <p:txBody>
          <a:bodyPr/>
          <a:lstStyle/>
          <a:p>
            <a:fld id="{68AF6147-8B3B-49B5-B173-955D8655D0A5}" type="datetime1">
              <a:rPr lang="en-US" smtClean="0"/>
              <a:t>4/20/2022</a:t>
            </a:fld>
            <a:endParaRPr lang="en-US"/>
          </a:p>
        </p:txBody>
      </p:sp>
      <p:sp>
        <p:nvSpPr>
          <p:cNvPr id="5" name="Footer Placeholder 4">
            <a:extLst>
              <a:ext uri="{FF2B5EF4-FFF2-40B4-BE49-F238E27FC236}">
                <a16:creationId xmlns:a16="http://schemas.microsoft.com/office/drawing/2014/main" id="{77C17DD5-F90D-47AC-A9D4-7237A7A841BC}"/>
              </a:ext>
            </a:extLst>
          </p:cNvPr>
          <p:cNvSpPr>
            <a:spLocks noGrp="1"/>
          </p:cNvSpPr>
          <p:nvPr>
            <p:ph type="ftr" sz="quarter" idx="11"/>
          </p:nvPr>
        </p:nvSpPr>
        <p:spPr/>
        <p:txBody>
          <a:bodyPr/>
          <a:lstStyle/>
          <a:p>
            <a:r>
              <a:rPr lang="en-US"/>
              <a:t>FSE Chemical Approval Process</a:t>
            </a:r>
          </a:p>
        </p:txBody>
      </p:sp>
      <p:sp>
        <p:nvSpPr>
          <p:cNvPr id="6" name="Slide Number Placeholder 5">
            <a:extLst>
              <a:ext uri="{FF2B5EF4-FFF2-40B4-BE49-F238E27FC236}">
                <a16:creationId xmlns:a16="http://schemas.microsoft.com/office/drawing/2014/main" id="{AD144199-4C9B-43F2-B1CE-251FA979972D}"/>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3155791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4BFFD-22DB-479C-B2A0-AA2ECC5BCF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4B1EC2-A7A1-499D-8C80-64C014BDB6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3177C6-4CD8-4A8D-91F3-1F213A05107C}"/>
              </a:ext>
            </a:extLst>
          </p:cNvPr>
          <p:cNvSpPr>
            <a:spLocks noGrp="1"/>
          </p:cNvSpPr>
          <p:nvPr>
            <p:ph type="dt" sz="half" idx="10"/>
          </p:nvPr>
        </p:nvSpPr>
        <p:spPr/>
        <p:txBody>
          <a:bodyPr/>
          <a:lstStyle/>
          <a:p>
            <a:fld id="{DA426789-EB06-458E-BD54-240156A815AF}" type="datetime1">
              <a:rPr lang="en-US" smtClean="0"/>
              <a:t>4/20/2022</a:t>
            </a:fld>
            <a:endParaRPr lang="en-US"/>
          </a:p>
        </p:txBody>
      </p:sp>
      <p:sp>
        <p:nvSpPr>
          <p:cNvPr id="5" name="Footer Placeholder 4">
            <a:extLst>
              <a:ext uri="{FF2B5EF4-FFF2-40B4-BE49-F238E27FC236}">
                <a16:creationId xmlns:a16="http://schemas.microsoft.com/office/drawing/2014/main" id="{86918E36-D5BF-4A7C-855E-E1F7A3D3724D}"/>
              </a:ext>
            </a:extLst>
          </p:cNvPr>
          <p:cNvSpPr>
            <a:spLocks noGrp="1"/>
          </p:cNvSpPr>
          <p:nvPr>
            <p:ph type="ftr" sz="quarter" idx="11"/>
          </p:nvPr>
        </p:nvSpPr>
        <p:spPr/>
        <p:txBody>
          <a:bodyPr/>
          <a:lstStyle/>
          <a:p>
            <a:r>
              <a:rPr lang="en-US"/>
              <a:t>FSE Chemical Approval Process</a:t>
            </a:r>
          </a:p>
        </p:txBody>
      </p:sp>
      <p:sp>
        <p:nvSpPr>
          <p:cNvPr id="6" name="Slide Number Placeholder 5">
            <a:extLst>
              <a:ext uri="{FF2B5EF4-FFF2-40B4-BE49-F238E27FC236}">
                <a16:creationId xmlns:a16="http://schemas.microsoft.com/office/drawing/2014/main" id="{94FB6079-322E-440F-94BD-13B84A0F7739}"/>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2084555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9639F2-0FCE-4D80-9546-5C875A9BFFA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BB5D82-A732-4C84-AE46-756D61DEDFE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9113B6-80CB-44AD-B141-373EE4691EE7}"/>
              </a:ext>
            </a:extLst>
          </p:cNvPr>
          <p:cNvSpPr>
            <a:spLocks noGrp="1"/>
          </p:cNvSpPr>
          <p:nvPr>
            <p:ph type="dt" sz="half" idx="10"/>
          </p:nvPr>
        </p:nvSpPr>
        <p:spPr/>
        <p:txBody>
          <a:bodyPr/>
          <a:lstStyle/>
          <a:p>
            <a:fld id="{D8CB4348-B850-4E0B-A12F-AE645D532C6D}" type="datetime1">
              <a:rPr lang="en-US" smtClean="0"/>
              <a:t>4/20/2022</a:t>
            </a:fld>
            <a:endParaRPr lang="en-US"/>
          </a:p>
        </p:txBody>
      </p:sp>
      <p:sp>
        <p:nvSpPr>
          <p:cNvPr id="5" name="Footer Placeholder 4">
            <a:extLst>
              <a:ext uri="{FF2B5EF4-FFF2-40B4-BE49-F238E27FC236}">
                <a16:creationId xmlns:a16="http://schemas.microsoft.com/office/drawing/2014/main" id="{C552F1CB-9111-40A8-804E-A0F991AE5784}"/>
              </a:ext>
            </a:extLst>
          </p:cNvPr>
          <p:cNvSpPr>
            <a:spLocks noGrp="1"/>
          </p:cNvSpPr>
          <p:nvPr>
            <p:ph type="ftr" sz="quarter" idx="11"/>
          </p:nvPr>
        </p:nvSpPr>
        <p:spPr/>
        <p:txBody>
          <a:bodyPr/>
          <a:lstStyle/>
          <a:p>
            <a:r>
              <a:rPr lang="en-US"/>
              <a:t>FSE Chemical Approval Process</a:t>
            </a:r>
          </a:p>
        </p:txBody>
      </p:sp>
      <p:sp>
        <p:nvSpPr>
          <p:cNvPr id="6" name="Slide Number Placeholder 5">
            <a:extLst>
              <a:ext uri="{FF2B5EF4-FFF2-40B4-BE49-F238E27FC236}">
                <a16:creationId xmlns:a16="http://schemas.microsoft.com/office/drawing/2014/main" id="{6C7F8AD3-7732-487F-80C4-DB56DA945B90}"/>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205129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0875E-6A30-4BE6-9078-312A76DEB9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F203E-62B9-4D23-9024-41DE0876DB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55DC3-B472-4489-A4C3-C040E040F803}"/>
              </a:ext>
            </a:extLst>
          </p:cNvPr>
          <p:cNvSpPr>
            <a:spLocks noGrp="1"/>
          </p:cNvSpPr>
          <p:nvPr>
            <p:ph type="dt" sz="half" idx="10"/>
          </p:nvPr>
        </p:nvSpPr>
        <p:spPr>
          <a:xfrm>
            <a:off x="628650" y="6492872"/>
            <a:ext cx="2057400" cy="365125"/>
          </a:xfrm>
        </p:spPr>
        <p:txBody>
          <a:bodyPr/>
          <a:lstStyle/>
          <a:p>
            <a:fld id="{592BB68F-EADA-403D-9EBD-E91249179065}" type="datetime1">
              <a:rPr lang="en-US" smtClean="0"/>
              <a:t>4/20/2022</a:t>
            </a:fld>
            <a:endParaRPr lang="en-US"/>
          </a:p>
        </p:txBody>
      </p:sp>
      <p:sp>
        <p:nvSpPr>
          <p:cNvPr id="5" name="Footer Placeholder 4">
            <a:extLst>
              <a:ext uri="{FF2B5EF4-FFF2-40B4-BE49-F238E27FC236}">
                <a16:creationId xmlns:a16="http://schemas.microsoft.com/office/drawing/2014/main" id="{08FCE00D-AB67-48B4-A380-E4791C88EE52}"/>
              </a:ext>
            </a:extLst>
          </p:cNvPr>
          <p:cNvSpPr>
            <a:spLocks noGrp="1"/>
          </p:cNvSpPr>
          <p:nvPr>
            <p:ph type="ftr" sz="quarter" idx="11"/>
          </p:nvPr>
        </p:nvSpPr>
        <p:spPr>
          <a:xfrm>
            <a:off x="3028950" y="6600825"/>
            <a:ext cx="3086100" cy="257174"/>
          </a:xfrm>
        </p:spPr>
        <p:txBody>
          <a:bodyPr/>
          <a:lstStyle/>
          <a:p>
            <a:r>
              <a:rPr lang="en-US"/>
              <a:t>FSE Chemical Approval Process</a:t>
            </a:r>
          </a:p>
        </p:txBody>
      </p:sp>
      <p:sp>
        <p:nvSpPr>
          <p:cNvPr id="6" name="Slide Number Placeholder 5">
            <a:extLst>
              <a:ext uri="{FF2B5EF4-FFF2-40B4-BE49-F238E27FC236}">
                <a16:creationId xmlns:a16="http://schemas.microsoft.com/office/drawing/2014/main" id="{D39517D9-3250-4C23-8354-9DC63A559097}"/>
              </a:ext>
            </a:extLst>
          </p:cNvPr>
          <p:cNvSpPr>
            <a:spLocks noGrp="1"/>
          </p:cNvSpPr>
          <p:nvPr>
            <p:ph type="sldNum" sz="quarter" idx="12"/>
          </p:nvPr>
        </p:nvSpPr>
        <p:spPr>
          <a:xfrm>
            <a:off x="6905625" y="6600822"/>
            <a:ext cx="2057400" cy="257174"/>
          </a:xfrm>
        </p:spPr>
        <p:txBody>
          <a:bodyPr/>
          <a:lstStyle>
            <a:lvl1pPr>
              <a:defRPr/>
            </a:lvl1pPr>
          </a:lstStyle>
          <a:p>
            <a:fld id="{AAC92F36-2111-4E8E-90CD-CA3E778615F9}" type="slidenum">
              <a:rPr lang="en-US" smtClean="0"/>
              <a:pPr/>
              <a:t>‹#›</a:t>
            </a:fld>
            <a:r>
              <a:rPr lang="en-US" dirty="0"/>
              <a:t> / RJB</a:t>
            </a:r>
          </a:p>
        </p:txBody>
      </p:sp>
    </p:spTree>
    <p:extLst>
      <p:ext uri="{BB962C8B-B14F-4D97-AF65-F5344CB8AC3E}">
        <p14:creationId xmlns:p14="http://schemas.microsoft.com/office/powerpoint/2010/main" val="451940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97906-5244-4A7D-B589-AD313E5DC01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52C94442-62B6-4FCB-968D-AA351177128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219438-1603-4954-879E-C7853AD04193}"/>
              </a:ext>
            </a:extLst>
          </p:cNvPr>
          <p:cNvSpPr>
            <a:spLocks noGrp="1"/>
          </p:cNvSpPr>
          <p:nvPr>
            <p:ph type="dt" sz="half" idx="10"/>
          </p:nvPr>
        </p:nvSpPr>
        <p:spPr/>
        <p:txBody>
          <a:bodyPr/>
          <a:lstStyle/>
          <a:p>
            <a:fld id="{18794779-8098-4F72-9AD7-AC1318EE46FF}" type="datetime1">
              <a:rPr lang="en-US" smtClean="0"/>
              <a:t>4/20/2022</a:t>
            </a:fld>
            <a:endParaRPr lang="en-US"/>
          </a:p>
        </p:txBody>
      </p:sp>
      <p:sp>
        <p:nvSpPr>
          <p:cNvPr id="5" name="Footer Placeholder 4">
            <a:extLst>
              <a:ext uri="{FF2B5EF4-FFF2-40B4-BE49-F238E27FC236}">
                <a16:creationId xmlns:a16="http://schemas.microsoft.com/office/drawing/2014/main" id="{9FBA705A-064A-4BBC-97EE-FD7B92A54F35}"/>
              </a:ext>
            </a:extLst>
          </p:cNvPr>
          <p:cNvSpPr>
            <a:spLocks noGrp="1"/>
          </p:cNvSpPr>
          <p:nvPr>
            <p:ph type="ftr" sz="quarter" idx="11"/>
          </p:nvPr>
        </p:nvSpPr>
        <p:spPr/>
        <p:txBody>
          <a:bodyPr/>
          <a:lstStyle/>
          <a:p>
            <a:r>
              <a:rPr lang="en-US"/>
              <a:t>FSE Chemical Approval Process</a:t>
            </a:r>
          </a:p>
        </p:txBody>
      </p:sp>
      <p:sp>
        <p:nvSpPr>
          <p:cNvPr id="6" name="Slide Number Placeholder 5">
            <a:extLst>
              <a:ext uri="{FF2B5EF4-FFF2-40B4-BE49-F238E27FC236}">
                <a16:creationId xmlns:a16="http://schemas.microsoft.com/office/drawing/2014/main" id="{05F5A4C1-9224-4E82-95A5-BE817C214C87}"/>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270514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1EE80-DE7C-41B1-B11F-5C6FC9D147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8A57B0-60B6-4D22-B4DA-A4CF0EAFC91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0D8C5F8-048C-48B5-AC8F-985479A8371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FD27C6-F4F5-465C-98CE-1ACCC40EA6EE}"/>
              </a:ext>
            </a:extLst>
          </p:cNvPr>
          <p:cNvSpPr>
            <a:spLocks noGrp="1"/>
          </p:cNvSpPr>
          <p:nvPr>
            <p:ph type="dt" sz="half" idx="10"/>
          </p:nvPr>
        </p:nvSpPr>
        <p:spPr/>
        <p:txBody>
          <a:bodyPr/>
          <a:lstStyle/>
          <a:p>
            <a:fld id="{3628B7F9-6B3D-476D-8733-26F25365009E}" type="datetime1">
              <a:rPr lang="en-US" smtClean="0"/>
              <a:t>4/20/2022</a:t>
            </a:fld>
            <a:endParaRPr lang="en-US"/>
          </a:p>
        </p:txBody>
      </p:sp>
      <p:sp>
        <p:nvSpPr>
          <p:cNvPr id="6" name="Footer Placeholder 5">
            <a:extLst>
              <a:ext uri="{FF2B5EF4-FFF2-40B4-BE49-F238E27FC236}">
                <a16:creationId xmlns:a16="http://schemas.microsoft.com/office/drawing/2014/main" id="{F17E33FB-E347-4496-BB38-46470B10A8F4}"/>
              </a:ext>
            </a:extLst>
          </p:cNvPr>
          <p:cNvSpPr>
            <a:spLocks noGrp="1"/>
          </p:cNvSpPr>
          <p:nvPr>
            <p:ph type="ftr" sz="quarter" idx="11"/>
          </p:nvPr>
        </p:nvSpPr>
        <p:spPr/>
        <p:txBody>
          <a:bodyPr/>
          <a:lstStyle/>
          <a:p>
            <a:r>
              <a:rPr lang="en-US"/>
              <a:t>FSE Chemical Approval Process</a:t>
            </a:r>
          </a:p>
        </p:txBody>
      </p:sp>
      <p:sp>
        <p:nvSpPr>
          <p:cNvPr id="7" name="Slide Number Placeholder 6">
            <a:extLst>
              <a:ext uri="{FF2B5EF4-FFF2-40B4-BE49-F238E27FC236}">
                <a16:creationId xmlns:a16="http://schemas.microsoft.com/office/drawing/2014/main" id="{077FB53D-2BF6-4F1E-9327-300E76710C60}"/>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2838747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5706-39E9-4E41-9F44-088642BAE0D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5BB1D-CB33-4578-8D56-241FE672CFF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FBF872-F016-4E9C-ABE8-27186CB438FB}"/>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71B777-0CDC-4AAD-9D01-B066C6DF867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7BAB572-5C09-4759-B118-0519709776D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49E363-1A16-4284-A1B2-A16699F694BE}"/>
              </a:ext>
            </a:extLst>
          </p:cNvPr>
          <p:cNvSpPr>
            <a:spLocks noGrp="1"/>
          </p:cNvSpPr>
          <p:nvPr>
            <p:ph type="dt" sz="half" idx="10"/>
          </p:nvPr>
        </p:nvSpPr>
        <p:spPr/>
        <p:txBody>
          <a:bodyPr/>
          <a:lstStyle/>
          <a:p>
            <a:fld id="{C1EC3288-D1B7-484A-AAC0-ED1A0A2BFB14}" type="datetime1">
              <a:rPr lang="en-US" smtClean="0"/>
              <a:t>4/20/2022</a:t>
            </a:fld>
            <a:endParaRPr lang="en-US"/>
          </a:p>
        </p:txBody>
      </p:sp>
      <p:sp>
        <p:nvSpPr>
          <p:cNvPr id="8" name="Footer Placeholder 7">
            <a:extLst>
              <a:ext uri="{FF2B5EF4-FFF2-40B4-BE49-F238E27FC236}">
                <a16:creationId xmlns:a16="http://schemas.microsoft.com/office/drawing/2014/main" id="{874A5459-7A79-49BB-8A1D-9A17064B99DA}"/>
              </a:ext>
            </a:extLst>
          </p:cNvPr>
          <p:cNvSpPr>
            <a:spLocks noGrp="1"/>
          </p:cNvSpPr>
          <p:nvPr>
            <p:ph type="ftr" sz="quarter" idx="11"/>
          </p:nvPr>
        </p:nvSpPr>
        <p:spPr/>
        <p:txBody>
          <a:bodyPr/>
          <a:lstStyle/>
          <a:p>
            <a:r>
              <a:rPr lang="en-US"/>
              <a:t>FSE Chemical Approval Process</a:t>
            </a:r>
          </a:p>
        </p:txBody>
      </p:sp>
      <p:sp>
        <p:nvSpPr>
          <p:cNvPr id="9" name="Slide Number Placeholder 8">
            <a:extLst>
              <a:ext uri="{FF2B5EF4-FFF2-40B4-BE49-F238E27FC236}">
                <a16:creationId xmlns:a16="http://schemas.microsoft.com/office/drawing/2014/main" id="{47AB81D1-C3FD-444E-B265-46FF9DCE959D}"/>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3432349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2A6C1-A5CD-4A6B-A6AB-D96016CB4B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A87195-F07F-491B-8EF2-78A60E219021}"/>
              </a:ext>
            </a:extLst>
          </p:cNvPr>
          <p:cNvSpPr>
            <a:spLocks noGrp="1"/>
          </p:cNvSpPr>
          <p:nvPr>
            <p:ph type="dt" sz="half" idx="10"/>
          </p:nvPr>
        </p:nvSpPr>
        <p:spPr/>
        <p:txBody>
          <a:bodyPr/>
          <a:lstStyle/>
          <a:p>
            <a:fld id="{3B0931F0-EB56-4464-BA1C-177227D697D4}" type="datetime1">
              <a:rPr lang="en-US" smtClean="0"/>
              <a:t>4/20/2022</a:t>
            </a:fld>
            <a:endParaRPr lang="en-US"/>
          </a:p>
        </p:txBody>
      </p:sp>
      <p:sp>
        <p:nvSpPr>
          <p:cNvPr id="4" name="Footer Placeholder 3">
            <a:extLst>
              <a:ext uri="{FF2B5EF4-FFF2-40B4-BE49-F238E27FC236}">
                <a16:creationId xmlns:a16="http://schemas.microsoft.com/office/drawing/2014/main" id="{CCA3FAE4-9FFD-4633-870E-B4D170EA01EB}"/>
              </a:ext>
            </a:extLst>
          </p:cNvPr>
          <p:cNvSpPr>
            <a:spLocks noGrp="1"/>
          </p:cNvSpPr>
          <p:nvPr>
            <p:ph type="ftr" sz="quarter" idx="11"/>
          </p:nvPr>
        </p:nvSpPr>
        <p:spPr/>
        <p:txBody>
          <a:bodyPr/>
          <a:lstStyle/>
          <a:p>
            <a:r>
              <a:rPr lang="en-US"/>
              <a:t>FSE Chemical Approval Process</a:t>
            </a:r>
          </a:p>
        </p:txBody>
      </p:sp>
      <p:sp>
        <p:nvSpPr>
          <p:cNvPr id="5" name="Slide Number Placeholder 4">
            <a:extLst>
              <a:ext uri="{FF2B5EF4-FFF2-40B4-BE49-F238E27FC236}">
                <a16:creationId xmlns:a16="http://schemas.microsoft.com/office/drawing/2014/main" id="{B82B2B12-CB68-4E02-992F-CF84B644B27C}"/>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1795682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A752B3-2626-40EF-9E53-B550E55BA28D}"/>
              </a:ext>
            </a:extLst>
          </p:cNvPr>
          <p:cNvSpPr>
            <a:spLocks noGrp="1"/>
          </p:cNvSpPr>
          <p:nvPr>
            <p:ph type="dt" sz="half" idx="10"/>
          </p:nvPr>
        </p:nvSpPr>
        <p:spPr/>
        <p:txBody>
          <a:bodyPr/>
          <a:lstStyle/>
          <a:p>
            <a:fld id="{950F30C8-114D-4513-8AF5-84AEFE78C997}" type="datetime1">
              <a:rPr lang="en-US" smtClean="0"/>
              <a:t>4/20/2022</a:t>
            </a:fld>
            <a:endParaRPr lang="en-US"/>
          </a:p>
        </p:txBody>
      </p:sp>
      <p:sp>
        <p:nvSpPr>
          <p:cNvPr id="3" name="Footer Placeholder 2">
            <a:extLst>
              <a:ext uri="{FF2B5EF4-FFF2-40B4-BE49-F238E27FC236}">
                <a16:creationId xmlns:a16="http://schemas.microsoft.com/office/drawing/2014/main" id="{53EC6ADE-0E02-43CB-977C-029026FE09FE}"/>
              </a:ext>
            </a:extLst>
          </p:cNvPr>
          <p:cNvSpPr>
            <a:spLocks noGrp="1"/>
          </p:cNvSpPr>
          <p:nvPr>
            <p:ph type="ftr" sz="quarter" idx="11"/>
          </p:nvPr>
        </p:nvSpPr>
        <p:spPr/>
        <p:txBody>
          <a:bodyPr/>
          <a:lstStyle/>
          <a:p>
            <a:r>
              <a:rPr lang="en-US"/>
              <a:t>FSE Chemical Approval Process</a:t>
            </a:r>
          </a:p>
        </p:txBody>
      </p:sp>
      <p:sp>
        <p:nvSpPr>
          <p:cNvPr id="4" name="Slide Number Placeholder 3">
            <a:extLst>
              <a:ext uri="{FF2B5EF4-FFF2-40B4-BE49-F238E27FC236}">
                <a16:creationId xmlns:a16="http://schemas.microsoft.com/office/drawing/2014/main" id="{C6CF7F7C-FEFF-47AF-BE1E-539BFFE555CF}"/>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3294005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98811-559A-4DE1-BCBC-A20A8304CCD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F4D0D81-5958-4C20-B9A4-4C87F67575B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8A4401-68E0-4CBC-B068-80C05225C90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098D7FC-66DD-4B74-8EA1-999220A45113}"/>
              </a:ext>
            </a:extLst>
          </p:cNvPr>
          <p:cNvSpPr>
            <a:spLocks noGrp="1"/>
          </p:cNvSpPr>
          <p:nvPr>
            <p:ph type="dt" sz="half" idx="10"/>
          </p:nvPr>
        </p:nvSpPr>
        <p:spPr/>
        <p:txBody>
          <a:bodyPr/>
          <a:lstStyle/>
          <a:p>
            <a:fld id="{32FA9552-D3AB-4FEC-ADF9-C3B05B51742F}" type="datetime1">
              <a:rPr lang="en-US" smtClean="0"/>
              <a:t>4/20/2022</a:t>
            </a:fld>
            <a:endParaRPr lang="en-US"/>
          </a:p>
        </p:txBody>
      </p:sp>
      <p:sp>
        <p:nvSpPr>
          <p:cNvPr id="6" name="Footer Placeholder 5">
            <a:extLst>
              <a:ext uri="{FF2B5EF4-FFF2-40B4-BE49-F238E27FC236}">
                <a16:creationId xmlns:a16="http://schemas.microsoft.com/office/drawing/2014/main" id="{BA2AABCC-AE02-43BE-9903-ADCFB3290811}"/>
              </a:ext>
            </a:extLst>
          </p:cNvPr>
          <p:cNvSpPr>
            <a:spLocks noGrp="1"/>
          </p:cNvSpPr>
          <p:nvPr>
            <p:ph type="ftr" sz="quarter" idx="11"/>
          </p:nvPr>
        </p:nvSpPr>
        <p:spPr/>
        <p:txBody>
          <a:bodyPr/>
          <a:lstStyle/>
          <a:p>
            <a:r>
              <a:rPr lang="en-US"/>
              <a:t>FSE Chemical Approval Process</a:t>
            </a:r>
          </a:p>
        </p:txBody>
      </p:sp>
      <p:sp>
        <p:nvSpPr>
          <p:cNvPr id="7" name="Slide Number Placeholder 6">
            <a:extLst>
              <a:ext uri="{FF2B5EF4-FFF2-40B4-BE49-F238E27FC236}">
                <a16:creationId xmlns:a16="http://schemas.microsoft.com/office/drawing/2014/main" id="{93BB5936-DCB2-4DB2-81EC-12D967E27B2A}"/>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2054797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378EA-63FF-4005-814A-61BFF1E57C6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7C6F228-7CCF-4009-8263-020004F2857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38F8A36-01AB-4901-AF15-CA9083B5685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94A0969-E014-49AA-A5F4-5197290CAB2B}"/>
              </a:ext>
            </a:extLst>
          </p:cNvPr>
          <p:cNvSpPr>
            <a:spLocks noGrp="1"/>
          </p:cNvSpPr>
          <p:nvPr>
            <p:ph type="dt" sz="half" idx="10"/>
          </p:nvPr>
        </p:nvSpPr>
        <p:spPr/>
        <p:txBody>
          <a:bodyPr/>
          <a:lstStyle/>
          <a:p>
            <a:fld id="{84EF06A1-865F-49AD-B5AE-EA35B34DDBE4}" type="datetime1">
              <a:rPr lang="en-US" smtClean="0"/>
              <a:t>4/20/2022</a:t>
            </a:fld>
            <a:endParaRPr lang="en-US"/>
          </a:p>
        </p:txBody>
      </p:sp>
      <p:sp>
        <p:nvSpPr>
          <p:cNvPr id="6" name="Footer Placeholder 5">
            <a:extLst>
              <a:ext uri="{FF2B5EF4-FFF2-40B4-BE49-F238E27FC236}">
                <a16:creationId xmlns:a16="http://schemas.microsoft.com/office/drawing/2014/main" id="{C1528B86-7A05-4330-9655-DAC6108B8673}"/>
              </a:ext>
            </a:extLst>
          </p:cNvPr>
          <p:cNvSpPr>
            <a:spLocks noGrp="1"/>
          </p:cNvSpPr>
          <p:nvPr>
            <p:ph type="ftr" sz="quarter" idx="11"/>
          </p:nvPr>
        </p:nvSpPr>
        <p:spPr/>
        <p:txBody>
          <a:bodyPr/>
          <a:lstStyle/>
          <a:p>
            <a:r>
              <a:rPr lang="en-US"/>
              <a:t>FSE Chemical Approval Process</a:t>
            </a:r>
          </a:p>
        </p:txBody>
      </p:sp>
      <p:sp>
        <p:nvSpPr>
          <p:cNvPr id="7" name="Slide Number Placeholder 6">
            <a:extLst>
              <a:ext uri="{FF2B5EF4-FFF2-40B4-BE49-F238E27FC236}">
                <a16:creationId xmlns:a16="http://schemas.microsoft.com/office/drawing/2014/main" id="{864D9E9E-A734-4E5F-9232-A839167F708A}"/>
              </a:ext>
            </a:extLst>
          </p:cNvPr>
          <p:cNvSpPr>
            <a:spLocks noGrp="1"/>
          </p:cNvSpPr>
          <p:nvPr>
            <p:ph type="sldNum" sz="quarter" idx="12"/>
          </p:nvPr>
        </p:nvSpPr>
        <p:spPr/>
        <p:txBody>
          <a:bodyPr/>
          <a:lstStyle/>
          <a:p>
            <a:fld id="{4E7E1AB6-6EAA-41C5-B413-3FCE1824E43C}" type="slidenum">
              <a:rPr lang="en-US" smtClean="0"/>
              <a:t>‹#›</a:t>
            </a:fld>
            <a:endParaRPr lang="en-US"/>
          </a:p>
        </p:txBody>
      </p:sp>
    </p:spTree>
    <p:extLst>
      <p:ext uri="{BB962C8B-B14F-4D97-AF65-F5344CB8AC3E}">
        <p14:creationId xmlns:p14="http://schemas.microsoft.com/office/powerpoint/2010/main" val="15077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829215-A698-4AFD-BF6C-54EAE50CD4C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DF8A43-6019-4F04-BA75-C9275119773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1364A-6B4D-4FEF-8461-C2061D3081D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BB5DF3F-65C9-47F3-9E46-65FD67D054DD}" type="datetime1">
              <a:rPr lang="en-US" smtClean="0"/>
              <a:t>4/20/2022</a:t>
            </a:fld>
            <a:endParaRPr lang="en-US"/>
          </a:p>
        </p:txBody>
      </p:sp>
      <p:sp>
        <p:nvSpPr>
          <p:cNvPr id="5" name="Footer Placeholder 4">
            <a:extLst>
              <a:ext uri="{FF2B5EF4-FFF2-40B4-BE49-F238E27FC236}">
                <a16:creationId xmlns:a16="http://schemas.microsoft.com/office/drawing/2014/main" id="{882F6613-8B78-42AA-83CE-CCAF3388AAE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FSE Chemical Approval Process</a:t>
            </a:r>
          </a:p>
        </p:txBody>
      </p:sp>
      <p:sp>
        <p:nvSpPr>
          <p:cNvPr id="6" name="Slide Number Placeholder 5">
            <a:extLst>
              <a:ext uri="{FF2B5EF4-FFF2-40B4-BE49-F238E27FC236}">
                <a16:creationId xmlns:a16="http://schemas.microsoft.com/office/drawing/2014/main" id="{E56BEFAA-B122-4BBA-A440-ADC44C720B0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7E1AB6-6EAA-41C5-B413-3FCE1824E43C}" type="slidenum">
              <a:rPr lang="en-US" smtClean="0"/>
              <a:t>‹#›</a:t>
            </a:fld>
            <a:endParaRPr lang="en-US"/>
          </a:p>
        </p:txBody>
      </p:sp>
    </p:spTree>
    <p:extLst>
      <p:ext uri="{BB962C8B-B14F-4D97-AF65-F5344CB8AC3E}">
        <p14:creationId xmlns:p14="http://schemas.microsoft.com/office/powerpoint/2010/main" val="15061194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afe.engineering.asu.edu/" TargetMode="External"/><Relationship Id="rId2" Type="http://schemas.openxmlformats.org/officeDocument/2006/relationships/hyperlink" Target="https://cfo.asu.edu/chemicals" TargetMode="External"/><Relationship Id="rId1" Type="http://schemas.openxmlformats.org/officeDocument/2006/relationships/slideLayout" Target="../slideLayouts/slideLayout2.xml"/><Relationship Id="rId6" Type="http://schemas.openxmlformats.org/officeDocument/2006/relationships/hyperlink" Target="https://www.asu.edu/ehs/forms/rpi-chemical.doc" TargetMode="External"/><Relationship Id="rId5" Type="http://schemas.openxmlformats.org/officeDocument/2006/relationships/hyperlink" Target="https://cfo.asu.edu/ehs-biological-and-chemical-purchase-or-transfer-form" TargetMode="External"/><Relationship Id="rId4" Type="http://schemas.openxmlformats.org/officeDocument/2006/relationships/hyperlink" Target="https://www.asu.edu/ehs/forms/new-hazardous-chemical.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mailto:Diana.Doty@asu.edu" TargetMode="External"/><Relationship Id="rId7"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package" Target="../embeddings/Microsoft_Excel_Worksheet.xlsx"/><Relationship Id="rId10" Type="http://schemas.openxmlformats.org/officeDocument/2006/relationships/image" Target="../media/image3.wmf"/><Relationship Id="rId4" Type="http://schemas.openxmlformats.org/officeDocument/2006/relationships/hyperlink" Target="https://urldefense.proofpoint.com/v2/url?u=https-3A__cfo.asu.edu_gas-2Dservices&amp;d=DwMGaQ&amp;c=AGbYxfJbXK67KfXyGqyv2Ejiz41FqQuZFk4A-1IxfAU&amp;r=ZeTe8_vMnDtf8y4VdHfkkiITEJBx2JKkVOG1UD7qqGw&amp;m=rCdrIN1H6kw-LMIfdz1qbqDzw5lB56fHaRJPHZOb7Wg&amp;s=lZjhFb0XO5OmofIobPQM-ERu6c9kslQP4xzpTDISioU&amp;e=" TargetMode="External"/><Relationship Id="rId9" Type="http://schemas.openxmlformats.org/officeDocument/2006/relationships/package" Target="../embeddings/Microsoft_Excel_Worksheet2.xlsx"/></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5AEF-B015-400E-AC3A-817C6A99D2B4}"/>
              </a:ext>
            </a:extLst>
          </p:cNvPr>
          <p:cNvSpPr>
            <a:spLocks noGrp="1"/>
          </p:cNvSpPr>
          <p:nvPr>
            <p:ph type="title"/>
          </p:nvPr>
        </p:nvSpPr>
        <p:spPr>
          <a:xfrm>
            <a:off x="628650" y="1"/>
            <a:ext cx="7886700" cy="1048828"/>
          </a:xfrm>
        </p:spPr>
        <p:txBody>
          <a:bodyPr/>
          <a:lstStyle/>
          <a:p>
            <a:pPr algn="ctr"/>
            <a:r>
              <a:rPr lang="en-US" sz="3200" dirty="0"/>
              <a:t>ASU EHS &amp; FSE Chemical Approval Process</a:t>
            </a:r>
            <a:br>
              <a:rPr lang="en-US" dirty="0"/>
            </a:br>
            <a:r>
              <a:rPr lang="en-US" sz="2400" dirty="0"/>
              <a:t>Links and Forms</a:t>
            </a:r>
          </a:p>
        </p:txBody>
      </p:sp>
      <p:sp>
        <p:nvSpPr>
          <p:cNvPr id="3" name="Content Placeholder 2">
            <a:extLst>
              <a:ext uri="{FF2B5EF4-FFF2-40B4-BE49-F238E27FC236}">
                <a16:creationId xmlns:a16="http://schemas.microsoft.com/office/drawing/2014/main" id="{61E81E27-3446-40B4-9431-784AF4160885}"/>
              </a:ext>
            </a:extLst>
          </p:cNvPr>
          <p:cNvSpPr>
            <a:spLocks noGrp="1"/>
          </p:cNvSpPr>
          <p:nvPr>
            <p:ph idx="1"/>
          </p:nvPr>
        </p:nvSpPr>
        <p:spPr>
          <a:xfrm>
            <a:off x="809520" y="912306"/>
            <a:ext cx="7886700" cy="5809170"/>
          </a:xfrm>
        </p:spPr>
        <p:txBody>
          <a:bodyPr>
            <a:normAutofit fontScale="92500" lnSpcReduction="10000"/>
          </a:bodyPr>
          <a:lstStyle/>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Important Links for information:</a:t>
            </a: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	ASU EHS Website: </a:t>
            </a:r>
            <a:r>
              <a:rPr lang="en-US" sz="1200" u="sng" dirty="0">
                <a:solidFill>
                  <a:srgbClr val="0000FF"/>
                </a:solidFill>
                <a:effectLst/>
                <a:latin typeface="Calibri" panose="020F0502020204030204" pitchFamily="34" charset="0"/>
                <a:ea typeface="Calibri" panose="020F0502020204030204" pitchFamily="34" charset="0"/>
                <a:hlinkClick r:id="rId2"/>
              </a:rPr>
              <a:t>Chemical safety | Business and Finance (asu.edu)</a:t>
            </a:r>
            <a:r>
              <a:rPr lang="en-US" sz="1200" u="sng" dirty="0">
                <a:solidFill>
                  <a:srgbClr val="0000FF"/>
                </a:solidFill>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	ASU FSE DO Infrastructure and Safety Team Website: </a:t>
            </a:r>
            <a:r>
              <a:rPr lang="en-US" sz="1050" dirty="0">
                <a:hlinkClick r:id="rId3"/>
              </a:rPr>
              <a:t>Engineering Office of Health and Safety – FSE DO </a:t>
            </a:r>
            <a:r>
              <a:rPr lang="en-US" sz="1050" dirty="0" err="1">
                <a:hlinkClick r:id="rId3"/>
              </a:rPr>
              <a:t>IaST</a:t>
            </a:r>
            <a:r>
              <a:rPr lang="en-US" sz="1050" dirty="0">
                <a:hlinkClick r:id="rId3"/>
              </a:rPr>
              <a:t> (asu.edu)</a:t>
            </a:r>
            <a:endParaRPr lang="en-US" sz="1200" u="sng" dirty="0">
              <a:solidFill>
                <a:srgbClr val="0000FF"/>
              </a:solidFill>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200" b="1" u="sng" dirty="0">
              <a:solidFill>
                <a:srgbClr val="0000FF"/>
              </a:solidFill>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b="1" dirty="0">
                <a:latin typeface="Arial" panose="020B0604020202020204" pitchFamily="34" charset="0"/>
                <a:ea typeface="Calibri" panose="020F0502020204030204" pitchFamily="34" charset="0"/>
                <a:cs typeface="Arial" panose="020B0604020202020204" pitchFamily="34" charset="0"/>
              </a:rPr>
              <a:t>The FSE Chemical Approval Process Flow diagram is included on pages 3-5.</a:t>
            </a:r>
            <a:endParaRPr lang="en-US" sz="1200" b="1"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0"/>
              </a:spcAft>
              <a:buNone/>
            </a:pPr>
            <a:endParaRPr lang="en-US" sz="1200" b="1" u="sng" dirty="0">
              <a:solidFill>
                <a:srgbClr val="0000FF"/>
              </a:solidFill>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b="1" dirty="0">
                <a:effectLst/>
                <a:latin typeface="Arial" panose="020B0604020202020204" pitchFamily="34" charset="0"/>
                <a:ea typeface="Calibri" panose="020F0502020204030204" pitchFamily="34" charset="0"/>
              </a:rPr>
              <a:t>For Any new chemical purchase use the “Prior Approval Assessment Form” ( PAAF):</a:t>
            </a:r>
          </a:p>
          <a:p>
            <a:pPr lvl="1">
              <a:spcBef>
                <a:spcPts val="0"/>
              </a:spcBef>
              <a:buFont typeface="Wingdings" panose="05000000000000000000" pitchFamily="2" charset="2"/>
              <a:buChar char="Ø"/>
            </a:pPr>
            <a:r>
              <a:rPr lang="en-US" sz="1200" dirty="0">
                <a:solidFill>
                  <a:srgbClr val="0066FF"/>
                </a:solidFill>
                <a:effectLst/>
                <a:latin typeface="Times New Roman" panose="02020603050405020304" pitchFamily="18" charset="0"/>
                <a:ea typeface="Calibri" panose="020F0502020204030204" pitchFamily="34" charset="0"/>
              </a:rPr>
              <a:t> </a:t>
            </a:r>
            <a:r>
              <a:rPr lang="en-US" sz="1200" u="sng" dirty="0">
                <a:solidFill>
                  <a:srgbClr val="0066FF"/>
                </a:solidFill>
                <a:effectLst/>
                <a:latin typeface="Arial" panose="020B0604020202020204" pitchFamily="34" charset="0"/>
                <a:ea typeface="Calibri" panose="020F0502020204030204" pitchFamily="34" charset="0"/>
                <a:hlinkClick r:id="rId4"/>
              </a:rPr>
              <a:t>ASU EHS Prior Approval Assessment Form (PAAF)</a:t>
            </a:r>
            <a:endParaRPr lang="en-US" sz="1200" u="sng" dirty="0">
              <a:solidFill>
                <a:srgbClr val="0066FF"/>
              </a:solidFill>
              <a:latin typeface="Arial" panose="020B0604020202020204" pitchFamily="34" charset="0"/>
              <a:ea typeface="Calibri" panose="020F0502020204030204" pitchFamily="34" charset="0"/>
            </a:endParaRPr>
          </a:p>
          <a:p>
            <a:pPr marL="0" marR="0" indent="0">
              <a:spcBef>
                <a:spcPts val="0"/>
              </a:spcBef>
              <a:spcAft>
                <a:spcPts val="0"/>
              </a:spcAft>
              <a:buNone/>
            </a:pPr>
            <a:endParaRPr lang="en-US" sz="1200" b="1" dirty="0">
              <a:effectLst/>
              <a:latin typeface="Arial" panose="020B0604020202020204" pitchFamily="34" charset="0"/>
              <a:ea typeface="Calibri" panose="020F0502020204030204" pitchFamily="34" charset="0"/>
            </a:endParaRPr>
          </a:p>
          <a:p>
            <a:pPr marL="0" indent="0">
              <a:spcBef>
                <a:spcPts val="0"/>
              </a:spcBef>
              <a:buNone/>
            </a:pPr>
            <a:r>
              <a:rPr lang="en-US" sz="1200" b="1" dirty="0">
                <a:effectLst/>
                <a:latin typeface="Arial" panose="020B0604020202020204" pitchFamily="34" charset="0"/>
                <a:ea typeface="Calibri" panose="020F0502020204030204" pitchFamily="34" charset="0"/>
              </a:rPr>
              <a:t>For </a:t>
            </a:r>
            <a:r>
              <a:rPr lang="en-US" sz="1200" b="1" dirty="0" err="1">
                <a:effectLst/>
                <a:latin typeface="Arial" panose="020B0604020202020204" pitchFamily="34" charset="0"/>
                <a:ea typeface="Calibri" panose="020F0502020204030204" pitchFamily="34" charset="0"/>
              </a:rPr>
              <a:t>Pcard</a:t>
            </a:r>
            <a:r>
              <a:rPr lang="en-US" sz="1200" b="1" dirty="0">
                <a:effectLst/>
                <a:latin typeface="Arial" panose="020B0604020202020204" pitchFamily="34" charset="0"/>
                <a:ea typeface="Calibri" panose="020F0502020204030204" pitchFamily="34" charset="0"/>
              </a:rPr>
              <a:t> purchases ONLY, the following form is also required to be submitted with the PAAF:</a:t>
            </a:r>
          </a:p>
          <a:p>
            <a:pPr lvl="1">
              <a:spcBef>
                <a:spcPts val="0"/>
              </a:spcBef>
              <a:buFont typeface="Wingdings" panose="05000000000000000000" pitchFamily="2" charset="2"/>
              <a:buChar char="Ø"/>
            </a:pPr>
            <a:r>
              <a:rPr lang="en-US" sz="1200" u="sng" dirty="0">
                <a:solidFill>
                  <a:srgbClr val="0066FF"/>
                </a:solidFill>
                <a:effectLst/>
                <a:latin typeface="Arial" panose="020B0604020202020204" pitchFamily="34" charset="0"/>
                <a:ea typeface="Calibri" panose="020F0502020204030204" pitchFamily="34" charset="0"/>
                <a:hlinkClick r:id="rId5"/>
              </a:rPr>
              <a:t>ASU EHS Chemical Transfer Form</a:t>
            </a:r>
            <a:endParaRPr lang="en-US" sz="1200" dirty="0">
              <a:effectLst/>
              <a:latin typeface="Calibri" panose="020F0502020204030204" pitchFamily="34" charset="0"/>
              <a:ea typeface="Calibri" panose="020F0502020204030204" pitchFamily="34" charset="0"/>
            </a:endParaRPr>
          </a:p>
          <a:p>
            <a:pPr marL="0" indent="0">
              <a:spcBef>
                <a:spcPts val="0"/>
              </a:spcBef>
              <a:buNone/>
            </a:pPr>
            <a:endParaRPr lang="en-US" sz="1200" b="1" dirty="0">
              <a:effectLst/>
              <a:latin typeface="Arial" panose="020B0604020202020204" pitchFamily="34" charset="0"/>
              <a:ea typeface="Calibri" panose="020F0502020204030204" pitchFamily="34" charset="0"/>
            </a:endParaRPr>
          </a:p>
          <a:p>
            <a:pPr marL="0" indent="0">
              <a:spcBef>
                <a:spcPts val="0"/>
              </a:spcBef>
              <a:buNone/>
            </a:pPr>
            <a:r>
              <a:rPr lang="en-US" sz="1200" b="1" dirty="0">
                <a:effectLst/>
                <a:latin typeface="Arial" panose="020B0604020202020204" pitchFamily="34" charset="0"/>
                <a:ea typeface="Calibri" panose="020F0502020204030204" pitchFamily="34" charset="0"/>
              </a:rPr>
              <a:t>For Chemical Transfers, both above forms are required.</a:t>
            </a:r>
            <a:endParaRPr lang="en-US" sz="1200" b="1" dirty="0">
              <a:latin typeface="Calibri" panose="020F0502020204030204" pitchFamily="34" charset="0"/>
              <a:ea typeface="Calibri" panose="020F0502020204030204" pitchFamily="34" charset="0"/>
            </a:endParaRPr>
          </a:p>
          <a:p>
            <a:pPr marL="342900" lvl="1" indent="0">
              <a:spcBef>
                <a:spcPts val="0"/>
              </a:spcBef>
              <a:buNone/>
            </a:pPr>
            <a:r>
              <a:rPr lang="en-US" sz="1200" dirty="0">
                <a:solidFill>
                  <a:srgbClr val="0066FF"/>
                </a:solidFill>
                <a:effectLst/>
                <a:latin typeface="Arial" panose="020B0604020202020204" pitchFamily="34" charset="0"/>
                <a:ea typeface="Calibri" panose="020F0502020204030204" pitchFamily="34" charset="0"/>
              </a:rPr>
              <a:t>If the chemical has never been used or stored in the Lab for this Faculty/PI, Please complete the RPI Form (See link below.) and then submit the two Chemical Forms: New Chemical Purchase (PAAF) and the Chemical Transfer </a:t>
            </a:r>
            <a:r>
              <a:rPr lang="en-US" sz="1200" dirty="0">
                <a:solidFill>
                  <a:srgbClr val="0066FF"/>
                </a:solidFill>
                <a:latin typeface="Arial" panose="020B0604020202020204" pitchFamily="34" charset="0"/>
                <a:ea typeface="Calibri" panose="020F0502020204030204" pitchFamily="34" charset="0"/>
              </a:rPr>
              <a:t>F</a:t>
            </a:r>
            <a:r>
              <a:rPr lang="en-US" sz="1200" dirty="0">
                <a:solidFill>
                  <a:srgbClr val="0066FF"/>
                </a:solidFill>
                <a:effectLst/>
                <a:latin typeface="Arial" panose="020B0604020202020204" pitchFamily="34" charset="0"/>
                <a:ea typeface="Calibri" panose="020F0502020204030204" pitchFamily="34" charset="0"/>
              </a:rPr>
              <a:t>orm</a:t>
            </a:r>
            <a:r>
              <a:rPr lang="en-US" sz="1200" dirty="0">
                <a:solidFill>
                  <a:srgbClr val="0066FF"/>
                </a:solidFill>
                <a:latin typeface="Arial" panose="020B0604020202020204" pitchFamily="34" charset="0"/>
                <a:ea typeface="Calibri" panose="020F0502020204030204" pitchFamily="34" charset="0"/>
              </a:rPr>
              <a:t>.</a:t>
            </a:r>
            <a:endParaRPr lang="en-US" sz="1200" dirty="0">
              <a:solidFill>
                <a:srgbClr val="0066FF"/>
              </a:solidFill>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b="1" dirty="0">
                <a:effectLst/>
                <a:latin typeface="Arial" panose="020B0604020202020204" pitchFamily="34" charset="0"/>
                <a:ea typeface="Calibri" panose="020F0502020204030204" pitchFamily="34" charset="0"/>
              </a:rPr>
              <a:t>For new labs or new Faculty/PI assigned to a Lab: </a:t>
            </a:r>
            <a:endParaRPr lang="en-US" sz="1200" dirty="0">
              <a:solidFill>
                <a:srgbClr val="0066FF"/>
              </a:solidFill>
              <a:effectLst/>
              <a:latin typeface="Arial" panose="020B0604020202020204" pitchFamily="34" charset="0"/>
              <a:ea typeface="Calibri" panose="020F0502020204030204" pitchFamily="34" charset="0"/>
            </a:endParaRPr>
          </a:p>
          <a:p>
            <a:pPr marL="571500" lvl="1" indent="-228600">
              <a:spcBef>
                <a:spcPts val="0"/>
              </a:spcBef>
              <a:buFont typeface="+mj-lt"/>
              <a:buAutoNum type="arabicPeriod"/>
            </a:pPr>
            <a:r>
              <a:rPr lang="en-US" sz="1200" dirty="0">
                <a:solidFill>
                  <a:srgbClr val="0066FF"/>
                </a:solidFill>
                <a:effectLst/>
                <a:latin typeface="Arial" panose="020B0604020202020204" pitchFamily="34" charset="0"/>
                <a:ea typeface="Calibri" panose="020F0502020204030204" pitchFamily="34" charset="0"/>
              </a:rPr>
              <a:t>Please fill out a Responsible Party Information (RPI) Form for the new lab location.  Include contacts in Emergency Escalation sequence.  (In </a:t>
            </a:r>
            <a:r>
              <a:rPr lang="en-US" sz="1200" dirty="0">
                <a:solidFill>
                  <a:srgbClr val="0066FF"/>
                </a:solidFill>
                <a:latin typeface="Arial" panose="020B0604020202020204" pitchFamily="34" charset="0"/>
                <a:ea typeface="Calibri" panose="020F0502020204030204" pitchFamily="34" charset="0"/>
              </a:rPr>
              <a:t>an Emergency Event, t</a:t>
            </a:r>
            <a:r>
              <a:rPr lang="en-US" sz="1200" dirty="0">
                <a:solidFill>
                  <a:srgbClr val="0066FF"/>
                </a:solidFill>
                <a:effectLst/>
                <a:latin typeface="Arial" panose="020B0604020202020204" pitchFamily="34" charset="0"/>
                <a:ea typeface="Calibri" panose="020F0502020204030204" pitchFamily="34" charset="0"/>
              </a:rPr>
              <a:t>he PI/Faculty will be phoned first, second contact will be contacted next, etc.</a:t>
            </a:r>
            <a:r>
              <a:rPr lang="en-US" sz="1200" dirty="0">
                <a:solidFill>
                  <a:srgbClr val="0066FF"/>
                </a:solidFill>
                <a:latin typeface="Arial" panose="020B0604020202020204" pitchFamily="34" charset="0"/>
                <a:ea typeface="Calibri" panose="020F0502020204030204" pitchFamily="34" charset="0"/>
              </a:rPr>
              <a:t>)</a:t>
            </a:r>
            <a:endParaRPr lang="en-US" sz="1200" dirty="0">
              <a:solidFill>
                <a:srgbClr val="0066FF"/>
              </a:solidFill>
              <a:effectLst/>
              <a:latin typeface="Arial" panose="020B0604020202020204" pitchFamily="34" charset="0"/>
              <a:ea typeface="Calibri" panose="020F0502020204030204" pitchFamily="34" charset="0"/>
            </a:endParaRPr>
          </a:p>
          <a:p>
            <a:pPr marL="342900" lvl="1" indent="0">
              <a:spcBef>
                <a:spcPts val="0"/>
              </a:spcBef>
              <a:buNone/>
            </a:pPr>
            <a:r>
              <a:rPr lang="en-US" sz="1200" dirty="0">
                <a:solidFill>
                  <a:srgbClr val="0066FF"/>
                </a:solidFill>
                <a:latin typeface="Arial" panose="020B0604020202020204" pitchFamily="34" charset="0"/>
                <a:ea typeface="Calibri" panose="020F0502020204030204" pitchFamily="34" charset="0"/>
              </a:rPr>
              <a:t>      Save this as a word .docx file.  </a:t>
            </a:r>
          </a:p>
          <a:p>
            <a:pPr marL="342900" lvl="1" indent="0">
              <a:spcBef>
                <a:spcPts val="0"/>
              </a:spcBef>
              <a:buNone/>
            </a:pPr>
            <a:r>
              <a:rPr lang="en-US" sz="1200" dirty="0">
                <a:solidFill>
                  <a:srgbClr val="0066FF"/>
                </a:solidFill>
                <a:latin typeface="Arial" panose="020B0604020202020204" pitchFamily="34" charset="0"/>
                <a:ea typeface="Calibri" panose="020F0502020204030204" pitchFamily="34" charset="0"/>
              </a:rPr>
              <a:t>      Send it to your FSE Lab Manager, plus maintain a copy for your Lab records.</a:t>
            </a:r>
            <a:endParaRPr lang="en-US" sz="1200" dirty="0">
              <a:solidFill>
                <a:srgbClr val="0066FF"/>
              </a:solidFill>
              <a:effectLst/>
              <a:latin typeface="Arial" panose="020B0604020202020204" pitchFamily="34" charset="0"/>
              <a:ea typeface="Calibri" panose="020F0502020204030204" pitchFamily="34" charset="0"/>
            </a:endParaRPr>
          </a:p>
          <a:p>
            <a:pPr lvl="2">
              <a:spcBef>
                <a:spcPts val="0"/>
              </a:spcBef>
              <a:buFont typeface="Wingdings" panose="05000000000000000000" pitchFamily="2" charset="2"/>
              <a:buChar char="Ø"/>
            </a:pPr>
            <a:r>
              <a:rPr lang="en-US" sz="1200" dirty="0">
                <a:solidFill>
                  <a:srgbClr val="0066FF"/>
                </a:solidFill>
                <a:effectLst/>
                <a:latin typeface="Arial" panose="020B0604020202020204" pitchFamily="34" charset="0"/>
                <a:ea typeface="Calibri" panose="020F0502020204030204" pitchFamily="34" charset="0"/>
                <a:hlinkClick r:id="rId6"/>
              </a:rPr>
              <a:t>ASU EHS Responsible Party Information (RPI) Form</a:t>
            </a:r>
            <a:endParaRPr lang="en-US" sz="1200" dirty="0">
              <a:solidFill>
                <a:srgbClr val="0066FF"/>
              </a:solidFill>
              <a:latin typeface="Arial" panose="020B0604020202020204" pitchFamily="34" charset="0"/>
              <a:ea typeface="Calibri" panose="020F0502020204030204" pitchFamily="34" charset="0"/>
            </a:endParaRPr>
          </a:p>
          <a:p>
            <a:pPr marL="685800" lvl="2" indent="0">
              <a:spcBef>
                <a:spcPts val="0"/>
              </a:spcBef>
              <a:buNone/>
            </a:pPr>
            <a:endParaRPr lang="en-US" sz="1200" dirty="0">
              <a:solidFill>
                <a:srgbClr val="0066FF"/>
              </a:solidFill>
              <a:effectLst/>
              <a:latin typeface="Arial" panose="020B0604020202020204" pitchFamily="34" charset="0"/>
              <a:ea typeface="Calibri" panose="020F0502020204030204" pitchFamily="34" charset="0"/>
            </a:endParaRPr>
          </a:p>
          <a:p>
            <a:pPr marL="571500" lvl="1" indent="-228600">
              <a:spcBef>
                <a:spcPts val="0"/>
              </a:spcBef>
              <a:buFont typeface="+mj-lt"/>
              <a:buAutoNum type="arabicPeriod" startAt="2"/>
            </a:pPr>
            <a:r>
              <a:rPr lang="en-US" sz="1200" dirty="0">
                <a:solidFill>
                  <a:srgbClr val="0066FF"/>
                </a:solidFill>
                <a:latin typeface="Arial" panose="020B0604020202020204" pitchFamily="34" charset="0"/>
                <a:ea typeface="Calibri" panose="020F0502020204030204" pitchFamily="34" charset="0"/>
              </a:rPr>
              <a:t>For new chemicals ordered for the Lab: Please use the above PAAF Form. </a:t>
            </a:r>
          </a:p>
          <a:p>
            <a:pPr marL="525780" lvl="1" indent="0">
              <a:spcBef>
                <a:spcPts val="0"/>
              </a:spcBef>
              <a:buNone/>
            </a:pPr>
            <a:r>
              <a:rPr lang="en-US" sz="1200" dirty="0">
                <a:solidFill>
                  <a:srgbClr val="0066FF"/>
                </a:solidFill>
                <a:latin typeface="Arial" panose="020B0604020202020204" pitchFamily="34" charset="0"/>
                <a:ea typeface="Calibri" panose="020F0502020204030204" pitchFamily="34" charset="0"/>
              </a:rPr>
              <a:t> Save copies of the PAAF Form and Chemical Manufacturer’s Safety Data Sheets (SDS) documents. </a:t>
            </a:r>
          </a:p>
          <a:p>
            <a:pPr marL="571500" lvl="1" indent="0">
              <a:spcBef>
                <a:spcPts val="0"/>
              </a:spcBef>
              <a:buNone/>
            </a:pPr>
            <a:r>
              <a:rPr lang="en-US" sz="1200" dirty="0">
                <a:solidFill>
                  <a:srgbClr val="0066FF"/>
                </a:solidFill>
                <a:latin typeface="Arial" panose="020B0604020202020204" pitchFamily="34" charset="0"/>
                <a:ea typeface="Calibri" panose="020F0502020204030204" pitchFamily="34" charset="0"/>
              </a:rPr>
              <a:t>You must also have the latest file versions of the Chemical Manufacturer’s SDS for each chemical stored in your Lab.  Ensure the new chemical gets added to the Chemical Inventory documentation for the Lab. (Maintain an SDS Notebook for important lab documents, and the Chemical SDS documents.  Create an on-line shared drive, for readily available/ shared access to your Research Team members/Lab personnel.)</a:t>
            </a:r>
            <a:endParaRPr lang="en-US" sz="1200" dirty="0">
              <a:effectLst/>
              <a:latin typeface="Calibri" panose="020F0502020204030204" pitchFamily="34" charset="0"/>
              <a:ea typeface="Calibri" panose="020F0502020204030204" pitchFamily="34" charset="0"/>
            </a:endParaRPr>
          </a:p>
          <a:p>
            <a:pPr marL="342900" lvl="1" indent="0">
              <a:spcBef>
                <a:spcPts val="0"/>
              </a:spcBef>
              <a:buNone/>
            </a:pPr>
            <a:endParaRPr lang="en-US" sz="1200" dirty="0">
              <a:solidFill>
                <a:srgbClr val="0066FF"/>
              </a:solidFill>
              <a:latin typeface="Arial" panose="020B0604020202020204" pitchFamily="34" charset="0"/>
              <a:ea typeface="Calibri" panose="020F0502020204030204" pitchFamily="34" charset="0"/>
            </a:endParaRPr>
          </a:p>
          <a:p>
            <a:pPr marL="571500" lvl="1" indent="-228600">
              <a:spcBef>
                <a:spcPts val="0"/>
              </a:spcBef>
              <a:buFont typeface="+mj-lt"/>
              <a:buAutoNum type="arabicPeriod" startAt="3"/>
            </a:pPr>
            <a:r>
              <a:rPr lang="en-US" sz="1200" dirty="0">
                <a:solidFill>
                  <a:srgbClr val="0066FF"/>
                </a:solidFill>
                <a:latin typeface="Arial" panose="020B0604020202020204" pitchFamily="34" charset="0"/>
                <a:ea typeface="Calibri" panose="020F0502020204030204" pitchFamily="34" charset="0"/>
              </a:rPr>
              <a:t>For Chemical Transfers to a new lab, complete both PAAF and Chemical Transfer Forms (See above forms). </a:t>
            </a:r>
          </a:p>
          <a:p>
            <a:pPr marL="525780" lvl="1" indent="0">
              <a:spcBef>
                <a:spcPts val="0"/>
              </a:spcBef>
              <a:buNone/>
            </a:pPr>
            <a:r>
              <a:rPr lang="en-US" sz="1200" dirty="0">
                <a:solidFill>
                  <a:srgbClr val="0066FF"/>
                </a:solidFill>
                <a:latin typeface="Arial" panose="020B0604020202020204" pitchFamily="34" charset="0"/>
                <a:ea typeface="Calibri" panose="020F0502020204030204" pitchFamily="34" charset="0"/>
              </a:rPr>
              <a:t> Save copies of the PAAF Form and Chemical Manufacturer’s Safety Data Sheets (SDS) documents. </a:t>
            </a:r>
          </a:p>
          <a:p>
            <a:pPr marL="571500" lvl="1" indent="0">
              <a:spcBef>
                <a:spcPts val="0"/>
              </a:spcBef>
              <a:buNone/>
            </a:pPr>
            <a:r>
              <a:rPr lang="en-US" sz="1200" dirty="0">
                <a:solidFill>
                  <a:srgbClr val="0066FF"/>
                </a:solidFill>
                <a:latin typeface="Arial" panose="020B0604020202020204" pitchFamily="34" charset="0"/>
                <a:ea typeface="Calibri" panose="020F0502020204030204" pitchFamily="34" charset="0"/>
              </a:rPr>
              <a:t>You must also have the latest file versions of the Chemical Manufacturer’s SDS for each chemical stored in your Lab.  Ensure the new chemical gets added to the Chemical Inventory documentation for the Lab. (Maintain an SDS Notebook for important lab documents, and the Chemical SDS documents.  Create an on-line shared drive, for readily available/ shared access to your Research Team members/Lab personnel.)</a:t>
            </a:r>
          </a:p>
          <a:p>
            <a:pPr marL="571500" lvl="1" indent="0">
              <a:spcBef>
                <a:spcPts val="0"/>
              </a:spcBef>
              <a:buNone/>
            </a:pPr>
            <a:r>
              <a:rPr lang="en-US" sz="1200" b="1" dirty="0">
                <a:latin typeface="Arial" panose="020B0604020202020204" pitchFamily="34" charset="0"/>
                <a:ea typeface="Calibri" panose="020F0502020204030204" pitchFamily="34" charset="0"/>
              </a:rPr>
              <a:t>SEE NEXT PAGE for Chemical Transfers with multiple chemicals to one location.</a:t>
            </a:r>
          </a:p>
          <a:p>
            <a:pPr marL="0" marR="0" indent="0">
              <a:spcBef>
                <a:spcPts val="0"/>
              </a:spcBef>
              <a:spcAft>
                <a:spcPts val="0"/>
              </a:spcAft>
              <a:buNone/>
            </a:pPr>
            <a:endParaRPr lang="en-US" sz="1200" dirty="0">
              <a:solidFill>
                <a:srgbClr val="0066FF"/>
              </a:solidFill>
              <a:latin typeface="Arial" panose="020B0604020202020204" pitchFamily="34" charset="0"/>
              <a:ea typeface="Calibri" panose="020F0502020204030204" pitchFamily="34" charset="0"/>
            </a:endParaRPr>
          </a:p>
          <a:p>
            <a:pPr marL="0" indent="0">
              <a:spcBef>
                <a:spcPts val="0"/>
              </a:spcBef>
              <a:buNone/>
            </a:pPr>
            <a:r>
              <a:rPr lang="en-US" sz="1200" dirty="0">
                <a:effectLst/>
                <a:latin typeface="Arial" panose="020B0604020202020204" pitchFamily="34" charset="0"/>
                <a:ea typeface="Calibri" panose="020F0502020204030204" pitchFamily="34" charset="0"/>
              </a:rPr>
              <a:t>Lab Managers/FSE DO </a:t>
            </a:r>
            <a:r>
              <a:rPr lang="en-US" sz="1200" dirty="0" err="1">
                <a:effectLst/>
                <a:latin typeface="Arial" panose="020B0604020202020204" pitchFamily="34" charset="0"/>
                <a:ea typeface="Calibri" panose="020F0502020204030204" pitchFamily="34" charset="0"/>
              </a:rPr>
              <a:t>IaST</a:t>
            </a:r>
            <a:r>
              <a:rPr lang="en-US" sz="1200" dirty="0">
                <a:effectLst/>
                <a:latin typeface="Arial" panose="020B0604020202020204" pitchFamily="34" charset="0"/>
                <a:ea typeface="Calibri" panose="020F0502020204030204" pitchFamily="34" charset="0"/>
              </a:rPr>
              <a:t> </a:t>
            </a:r>
            <a:r>
              <a:rPr lang="en-US" sz="1200" dirty="0">
                <a:latin typeface="Arial" panose="020B0604020202020204" pitchFamily="34" charset="0"/>
                <a:ea typeface="Calibri" panose="020F0502020204030204" pitchFamily="34" charset="0"/>
              </a:rPr>
              <a:t>will </a:t>
            </a:r>
            <a:r>
              <a:rPr lang="en-US" sz="1200" dirty="0">
                <a:effectLst/>
                <a:latin typeface="Arial" panose="020B0604020202020204" pitchFamily="34" charset="0"/>
                <a:ea typeface="Calibri" panose="020F0502020204030204" pitchFamily="34" charset="0"/>
              </a:rPr>
              <a:t>ensure the proper Personal Protective Equipment (PPE), Engineering Controls, and required SOP documentation are in place for </a:t>
            </a:r>
            <a:r>
              <a:rPr lang="en-US" sz="1200" dirty="0">
                <a:latin typeface="Arial" panose="020B0604020202020204" pitchFamily="34" charset="0"/>
                <a:ea typeface="Calibri" panose="020F0502020204030204" pitchFamily="34" charset="0"/>
              </a:rPr>
              <a:t>safe and </a:t>
            </a:r>
            <a:r>
              <a:rPr lang="en-US" sz="1200" dirty="0">
                <a:effectLst/>
                <a:latin typeface="Arial" panose="020B0604020202020204" pitchFamily="34" charset="0"/>
                <a:ea typeface="Calibri" panose="020F0502020204030204" pitchFamily="34" charset="0"/>
              </a:rPr>
              <a:t>proper chemical handling, use, and storage in the Lab.</a:t>
            </a:r>
            <a:endParaRPr lang="en-US" sz="1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 </a:t>
            </a:r>
            <a:endParaRPr lang="en-US" sz="1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0E7A51AD-C888-4112-A92F-38D8B4146D33}"/>
              </a:ext>
            </a:extLst>
          </p:cNvPr>
          <p:cNvSpPr>
            <a:spLocks noGrp="1"/>
          </p:cNvSpPr>
          <p:nvPr>
            <p:ph type="ftr" sz="quarter" idx="11"/>
          </p:nvPr>
        </p:nvSpPr>
        <p:spPr/>
        <p:txBody>
          <a:bodyPr/>
          <a:lstStyle/>
          <a:p>
            <a:r>
              <a:rPr lang="en-US"/>
              <a:t>FSE Chemical Approval Process</a:t>
            </a:r>
          </a:p>
        </p:txBody>
      </p:sp>
      <p:sp>
        <p:nvSpPr>
          <p:cNvPr id="5" name="Slide Number Placeholder 4">
            <a:extLst>
              <a:ext uri="{FF2B5EF4-FFF2-40B4-BE49-F238E27FC236}">
                <a16:creationId xmlns:a16="http://schemas.microsoft.com/office/drawing/2014/main" id="{EC17E4FD-9194-4DAB-8002-84DBD8A10DE3}"/>
              </a:ext>
            </a:extLst>
          </p:cNvPr>
          <p:cNvSpPr>
            <a:spLocks noGrp="1"/>
          </p:cNvSpPr>
          <p:nvPr>
            <p:ph type="sldNum" sz="quarter" idx="12"/>
          </p:nvPr>
        </p:nvSpPr>
        <p:spPr/>
        <p:txBody>
          <a:bodyPr/>
          <a:lstStyle/>
          <a:p>
            <a:fld id="{4E7E1AB6-6EAA-41C5-B413-3FCE1824E43C}" type="slidenum">
              <a:rPr lang="en-US" smtClean="0"/>
              <a:t>1</a:t>
            </a:fld>
            <a:endParaRPr lang="en-US"/>
          </a:p>
        </p:txBody>
      </p:sp>
    </p:spTree>
    <p:extLst>
      <p:ext uri="{BB962C8B-B14F-4D97-AF65-F5344CB8AC3E}">
        <p14:creationId xmlns:p14="http://schemas.microsoft.com/office/powerpoint/2010/main" val="1316142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5AEF-B015-400E-AC3A-817C6A99D2B4}"/>
              </a:ext>
            </a:extLst>
          </p:cNvPr>
          <p:cNvSpPr>
            <a:spLocks noGrp="1"/>
          </p:cNvSpPr>
          <p:nvPr>
            <p:ph type="title"/>
          </p:nvPr>
        </p:nvSpPr>
        <p:spPr>
          <a:xfrm>
            <a:off x="628650" y="1"/>
            <a:ext cx="7886700" cy="1065124"/>
          </a:xfrm>
        </p:spPr>
        <p:txBody>
          <a:bodyPr/>
          <a:lstStyle/>
          <a:p>
            <a:pPr algn="ctr"/>
            <a:r>
              <a:rPr lang="en-US" sz="3200" dirty="0"/>
              <a:t>ASU EHS &amp; FSE Chemical Approval Process</a:t>
            </a:r>
            <a:br>
              <a:rPr lang="en-US" dirty="0"/>
            </a:br>
            <a:r>
              <a:rPr lang="en-US" sz="2400" dirty="0"/>
              <a:t>Links and Forms</a:t>
            </a:r>
          </a:p>
        </p:txBody>
      </p:sp>
      <p:sp>
        <p:nvSpPr>
          <p:cNvPr id="3" name="Content Placeholder 2">
            <a:extLst>
              <a:ext uri="{FF2B5EF4-FFF2-40B4-BE49-F238E27FC236}">
                <a16:creationId xmlns:a16="http://schemas.microsoft.com/office/drawing/2014/main" id="{61E81E27-3446-40B4-9431-784AF4160885}"/>
              </a:ext>
            </a:extLst>
          </p:cNvPr>
          <p:cNvSpPr>
            <a:spLocks noGrp="1"/>
          </p:cNvSpPr>
          <p:nvPr>
            <p:ph idx="1"/>
          </p:nvPr>
        </p:nvSpPr>
        <p:spPr>
          <a:xfrm>
            <a:off x="690794" y="1136343"/>
            <a:ext cx="7886700" cy="5809170"/>
          </a:xfrm>
        </p:spPr>
        <p:txBody>
          <a:bodyPr>
            <a:normAutofit/>
          </a:bodyPr>
          <a:lstStyle/>
          <a:p>
            <a:pPr marL="0" indent="0">
              <a:spcBef>
                <a:spcPts val="0"/>
              </a:spcBef>
              <a:buNone/>
            </a:pPr>
            <a:r>
              <a:rPr lang="en-US" sz="1100" i="1" dirty="0">
                <a:solidFill>
                  <a:srgbClr val="FF6600"/>
                </a:solidFill>
                <a:effectLst/>
                <a:latin typeface="Arial" panose="020B0604020202020204" pitchFamily="34" charset="0"/>
                <a:ea typeface="Calibri" panose="020F0502020204030204" pitchFamily="34" charset="0"/>
              </a:rPr>
              <a:t>For Chemical Transfers, we use ASU EHS to transport chemicals.  </a:t>
            </a:r>
            <a:r>
              <a:rPr lang="en-US" sz="1100" b="1" i="1" dirty="0">
                <a:solidFill>
                  <a:srgbClr val="FF6600"/>
                </a:solidFill>
                <a:effectLst/>
                <a:latin typeface="Arial" panose="020B0604020202020204" pitchFamily="34" charset="0"/>
                <a:ea typeface="Calibri" panose="020F0502020204030204" pitchFamily="34" charset="0"/>
              </a:rPr>
              <a:t>No Lab Personnel shall be transferring or transporting chemicals between Labs.</a:t>
            </a:r>
            <a:r>
              <a:rPr lang="en-US" sz="1100" b="1" i="1" dirty="0">
                <a:latin typeface="Calibri" panose="020F0502020204030204" pitchFamily="34" charset="0"/>
                <a:ea typeface="Calibri" panose="020F0502020204030204" pitchFamily="34" charset="0"/>
              </a:rPr>
              <a:t>  </a:t>
            </a:r>
            <a:r>
              <a:rPr lang="en-US" sz="1100" i="1" dirty="0">
                <a:solidFill>
                  <a:srgbClr val="FF6600"/>
                </a:solidFill>
                <a:effectLst/>
                <a:latin typeface="Arial" panose="020B0604020202020204" pitchFamily="34" charset="0"/>
                <a:ea typeface="Calibri" panose="020F0502020204030204" pitchFamily="34" charset="0"/>
              </a:rPr>
              <a:t>The person moving the chemicals must be a certified transporter of Hazardous Materials.  There will be no transport of chemicals from ASU Sites to other Sites, in personal vehicles, or by cart crossing city streets.  ASU has a certified Hazardous Waste Materials Handler that can authorize transfer of Hazardous Materials.  </a:t>
            </a:r>
            <a:r>
              <a:rPr lang="en-US" sz="1100" b="1" i="1" dirty="0">
                <a:solidFill>
                  <a:srgbClr val="FF6600"/>
                </a:solidFill>
                <a:latin typeface="Arial" panose="020B0604020202020204" pitchFamily="34" charset="0"/>
                <a:ea typeface="Calibri" panose="020F0502020204030204" pitchFamily="34" charset="0"/>
              </a:rPr>
              <a:t>The Chemical Transfer Form is used to request and schedule the transfer.</a:t>
            </a:r>
            <a:endParaRPr lang="en-US" sz="1100" b="1"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100" dirty="0">
              <a:effectLst/>
              <a:latin typeface="Calibri" panose="020F0502020204030204" pitchFamily="34" charset="0"/>
              <a:ea typeface="Calibri" panose="020F0502020204030204" pitchFamily="34" charset="0"/>
            </a:endParaRPr>
          </a:p>
          <a:p>
            <a:pPr marL="0" indent="0">
              <a:spcBef>
                <a:spcPts val="0"/>
              </a:spcBef>
              <a:buNone/>
            </a:pPr>
            <a:r>
              <a:rPr lang="en-US" sz="1200" b="1" dirty="0">
                <a:effectLst/>
                <a:latin typeface="Arial" panose="020B0604020202020204" pitchFamily="34" charset="0"/>
                <a:ea typeface="Calibri" panose="020F0502020204030204" pitchFamily="34" charset="0"/>
              </a:rPr>
              <a:t>For Chemical Transfers with multiple chemicals to one location. </a:t>
            </a:r>
          </a:p>
          <a:p>
            <a:pPr marL="0" indent="0">
              <a:spcBef>
                <a:spcPts val="0"/>
              </a:spcBef>
              <a:buNone/>
            </a:pPr>
            <a:r>
              <a:rPr lang="en-US" sz="1200" dirty="0">
                <a:solidFill>
                  <a:srgbClr val="0066FF"/>
                </a:solidFill>
                <a:effectLst/>
                <a:latin typeface="Arial" panose="020B0604020202020204" pitchFamily="34" charset="0"/>
                <a:ea typeface="Calibri" panose="020F0502020204030204" pitchFamily="34" charset="0"/>
              </a:rPr>
              <a:t>Please </a:t>
            </a:r>
            <a:r>
              <a:rPr lang="en-US" sz="1200" dirty="0">
                <a:solidFill>
                  <a:srgbClr val="0066FF"/>
                </a:solidFill>
                <a:latin typeface="Arial" panose="020B0604020202020204" pitchFamily="34" charset="0"/>
                <a:ea typeface="Calibri" panose="020F0502020204030204" pitchFamily="34" charset="0"/>
              </a:rPr>
              <a:t>provide </a:t>
            </a:r>
            <a:r>
              <a:rPr lang="en-US" sz="1200" dirty="0">
                <a:solidFill>
                  <a:srgbClr val="0066FF"/>
                </a:solidFill>
                <a:effectLst/>
                <a:latin typeface="Arial" panose="020B0604020202020204" pitchFamily="34" charset="0"/>
                <a:ea typeface="Calibri" panose="020F0502020204030204" pitchFamily="34" charset="0"/>
              </a:rPr>
              <a:t>a chemical inventory </a:t>
            </a:r>
            <a:r>
              <a:rPr lang="en-US" sz="1200" dirty="0">
                <a:solidFill>
                  <a:srgbClr val="0066FF"/>
                </a:solidFill>
                <a:latin typeface="Arial" panose="020B0604020202020204" pitchFamily="34" charset="0"/>
                <a:ea typeface="Calibri" panose="020F0502020204030204" pitchFamily="34" charset="0"/>
              </a:rPr>
              <a:t>for the </a:t>
            </a:r>
            <a:r>
              <a:rPr lang="en-US" sz="1200" dirty="0">
                <a:solidFill>
                  <a:srgbClr val="0066FF"/>
                </a:solidFill>
                <a:effectLst/>
                <a:latin typeface="Arial" panose="020B0604020202020204" pitchFamily="34" charset="0"/>
                <a:ea typeface="Calibri" panose="020F0502020204030204" pitchFamily="34" charset="0"/>
              </a:rPr>
              <a:t>transfer.</a:t>
            </a: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Please submit a Chemical Inventory in an </a:t>
            </a:r>
            <a:r>
              <a:rPr lang="en-US" sz="1200" dirty="0">
                <a:solidFill>
                  <a:srgbClr val="0066FF"/>
                </a:solidFill>
                <a:effectLst/>
                <a:latin typeface="Arial" panose="020B0604020202020204" pitchFamily="34" charset="0"/>
                <a:ea typeface="Calibri" panose="020F0502020204030204" pitchFamily="34" charset="0"/>
              </a:rPr>
              <a:t>Excel file format with the chemicals listed.  (See Template link below.)</a:t>
            </a: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Capture Chemical Name, Quantity of Containers, Quantity in Container, chemical bottle description, Lab Building/Room #, and chemical storage location in the lab.</a:t>
            </a: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 </a:t>
            </a: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Send a Chemical Inventory List to your Lab Manager with a PAAF for each chemical type:</a:t>
            </a:r>
            <a:endParaRPr lang="en-US" sz="1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For speed and accuracy of the chemical transfer </a:t>
            </a:r>
            <a:r>
              <a:rPr lang="en-US" sz="1200" dirty="0">
                <a:solidFill>
                  <a:srgbClr val="0066FF"/>
                </a:solidFill>
                <a:effectLst/>
                <a:latin typeface="Arial" panose="020B0604020202020204" pitchFamily="34" charset="0"/>
                <a:ea typeface="Calibri" panose="020F0502020204030204" pitchFamily="34" charset="0"/>
              </a:rPr>
              <a:t>approval process, please include one PAAF for each chemical type: (i.e., Flammables, </a:t>
            </a:r>
            <a:r>
              <a:rPr lang="en-US" sz="1200" dirty="0">
                <a:solidFill>
                  <a:srgbClr val="0066FF"/>
                </a:solidFill>
                <a:latin typeface="Arial" panose="020B0604020202020204" pitchFamily="34" charset="0"/>
                <a:ea typeface="Calibri" panose="020F0502020204030204" pitchFamily="34" charset="0"/>
              </a:rPr>
              <a:t>Acids, Oxidizers, Pyrophoric Materials, Compressed Gases, LN2, … etc.)</a:t>
            </a:r>
          </a:p>
          <a:p>
            <a:pPr marL="0" marR="0" indent="0">
              <a:spcBef>
                <a:spcPts val="0"/>
              </a:spcBef>
              <a:spcAft>
                <a:spcPts val="0"/>
              </a:spcAft>
              <a:buNone/>
            </a:pPr>
            <a:endParaRPr lang="en-US" sz="1200" dirty="0">
              <a:solidFill>
                <a:srgbClr val="0066FF"/>
              </a:solidFill>
              <a:latin typeface="Arial" panose="020B060402020202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Template files are </a:t>
            </a:r>
            <a:r>
              <a:rPr lang="en-US" sz="1200" dirty="0">
                <a:solidFill>
                  <a:srgbClr val="0066FF"/>
                </a:solidFill>
                <a:effectLst/>
                <a:latin typeface="Arial" panose="020B0604020202020204" pitchFamily="34" charset="0"/>
                <a:ea typeface="Calibri" panose="020F0502020204030204" pitchFamily="34" charset="0"/>
              </a:rPr>
              <a:t>included here for:</a:t>
            </a:r>
          </a:p>
          <a:p>
            <a:pPr marL="571500" lvl="1" indent="-228600">
              <a:spcBef>
                <a:spcPts val="0"/>
              </a:spcBef>
              <a:buFont typeface="+mj-lt"/>
              <a:buAutoNum type="arabicPeriod"/>
            </a:pPr>
            <a:r>
              <a:rPr lang="en-US" sz="1200" dirty="0">
                <a:solidFill>
                  <a:srgbClr val="0066FF"/>
                </a:solidFill>
                <a:effectLst/>
                <a:latin typeface="Arial" panose="020B0604020202020204" pitchFamily="34" charset="0"/>
                <a:ea typeface="Calibri" panose="020F0502020204030204" pitchFamily="34" charset="0"/>
              </a:rPr>
              <a:t>Chemical Inventory	</a:t>
            </a:r>
          </a:p>
          <a:p>
            <a:pPr marL="571500" lvl="1" indent="-228600">
              <a:spcBef>
                <a:spcPts val="0"/>
              </a:spcBef>
              <a:buFont typeface="+mj-lt"/>
              <a:buAutoNum type="arabicPeriod"/>
            </a:pPr>
            <a:r>
              <a:rPr lang="en-US" sz="1200" dirty="0">
                <a:solidFill>
                  <a:srgbClr val="0066FF"/>
                </a:solidFill>
                <a:effectLst/>
                <a:latin typeface="Arial" panose="020B0604020202020204" pitchFamily="34" charset="0"/>
                <a:ea typeface="Calibri" panose="020F0502020204030204" pitchFamily="34" charset="0"/>
              </a:rPr>
              <a:t>Lab Personnel List</a:t>
            </a:r>
          </a:p>
          <a:p>
            <a:pPr marL="571500" lvl="1" indent="-228600">
              <a:spcBef>
                <a:spcPts val="0"/>
              </a:spcBef>
              <a:buFont typeface="+mj-lt"/>
              <a:buAutoNum type="arabicPeriod"/>
            </a:pPr>
            <a:r>
              <a:rPr lang="en-US" sz="1200" dirty="0">
                <a:solidFill>
                  <a:srgbClr val="0066FF"/>
                </a:solidFill>
                <a:effectLst/>
                <a:latin typeface="Arial" panose="020B0604020202020204" pitchFamily="34" charset="0"/>
                <a:ea typeface="Calibri" panose="020F0502020204030204" pitchFamily="34" charset="0"/>
              </a:rPr>
              <a:t>Lab Training Record</a:t>
            </a:r>
            <a:endParaRPr lang="en-US" sz="1200" dirty="0">
              <a:solidFill>
                <a:srgbClr val="0066FF"/>
              </a:solidFill>
              <a:latin typeface="Arial" panose="020B0604020202020204" pitchFamily="34" charset="0"/>
              <a:ea typeface="Calibri" panose="020F0502020204030204" pitchFamily="34" charset="0"/>
            </a:endParaRPr>
          </a:p>
          <a:p>
            <a:pPr marL="0" indent="0">
              <a:spcBef>
                <a:spcPts val="0"/>
              </a:spcBef>
              <a:buNone/>
            </a:pPr>
            <a:r>
              <a:rPr lang="en-US" sz="1200" dirty="0">
                <a:solidFill>
                  <a:srgbClr val="0066FF"/>
                </a:solidFill>
                <a:latin typeface="Arial" panose="020B0604020202020204" pitchFamily="34" charset="0"/>
                <a:ea typeface="Calibri" panose="020F0502020204030204" pitchFamily="34" charset="0"/>
              </a:rPr>
              <a:t>Please </a:t>
            </a:r>
            <a:r>
              <a:rPr lang="en-US" sz="1200" dirty="0">
                <a:solidFill>
                  <a:srgbClr val="0066FF"/>
                </a:solidFill>
                <a:effectLst/>
                <a:latin typeface="Arial" panose="020B0604020202020204" pitchFamily="34" charset="0"/>
                <a:ea typeface="Calibri" panose="020F0502020204030204" pitchFamily="34" charset="0"/>
              </a:rPr>
              <a:t>fill out </a:t>
            </a:r>
            <a:r>
              <a:rPr lang="en-US" sz="1200" dirty="0">
                <a:solidFill>
                  <a:srgbClr val="0066FF"/>
                </a:solidFill>
                <a:latin typeface="Arial" panose="020B0604020202020204" pitchFamily="34" charset="0"/>
                <a:ea typeface="Calibri" panose="020F0502020204030204" pitchFamily="34" charset="0"/>
              </a:rPr>
              <a:t>information for all Lab personnel or</a:t>
            </a:r>
            <a:r>
              <a:rPr lang="en-US" sz="1200" dirty="0">
                <a:solidFill>
                  <a:srgbClr val="0066FF"/>
                </a:solidFill>
                <a:effectLst/>
                <a:latin typeface="Arial" panose="020B0604020202020204" pitchFamily="34" charset="0"/>
                <a:ea typeface="Calibri" panose="020F0502020204030204" pitchFamily="34" charset="0"/>
              </a:rPr>
              <a:t> anyone that will be using chemicals in the new location.</a:t>
            </a:r>
            <a:endParaRPr lang="en-US" sz="12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200" dirty="0">
              <a:solidFill>
                <a:srgbClr val="0066FF"/>
              </a:solidFill>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1200" b="1" dirty="0">
                <a:latin typeface="Arial" panose="020B0604020202020204" pitchFamily="34" charset="0"/>
                <a:ea typeface="Calibri" panose="020F0502020204030204" pitchFamily="34" charset="0"/>
              </a:rPr>
              <a:t>For Chemical Transfers of Compressed Gases</a:t>
            </a:r>
            <a:r>
              <a:rPr lang="en-US" sz="1200" b="1" dirty="0">
                <a:effectLst/>
                <a:latin typeface="Arial" panose="020B0604020202020204" pitchFamily="34" charset="0"/>
                <a:ea typeface="Calibri" panose="020F0502020204030204" pitchFamily="34" charset="0"/>
              </a:rPr>
              <a:t> </a:t>
            </a:r>
            <a:endParaRPr lang="en-US" sz="1200" b="1"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For gases, </a:t>
            </a:r>
            <a:r>
              <a:rPr lang="en-US" sz="1200" dirty="0">
                <a:solidFill>
                  <a:srgbClr val="0066FF"/>
                </a:solidFill>
                <a:latin typeface="Arial" panose="020B0604020202020204" pitchFamily="34" charset="0"/>
                <a:ea typeface="Calibri" panose="020F0502020204030204" pitchFamily="34" charset="0"/>
              </a:rPr>
              <a:t>You will need to</a:t>
            </a:r>
            <a:r>
              <a:rPr lang="en-US" sz="1200" dirty="0">
                <a:solidFill>
                  <a:srgbClr val="0066FF"/>
                </a:solidFill>
                <a:effectLst/>
                <a:latin typeface="Arial" panose="020B0604020202020204" pitchFamily="34" charset="0"/>
                <a:ea typeface="Calibri" panose="020F0502020204030204" pitchFamily="34" charset="0"/>
              </a:rPr>
              <a:t> request a transfer through ASU Gas Services to </a:t>
            </a:r>
            <a:r>
              <a:rPr lang="en-US" sz="1200" dirty="0">
                <a:solidFill>
                  <a:srgbClr val="0066FF"/>
                </a:solidFill>
                <a:latin typeface="Arial" panose="020B0604020202020204" pitchFamily="34" charset="0"/>
                <a:ea typeface="Calibri" panose="020F0502020204030204" pitchFamily="34" charset="0"/>
              </a:rPr>
              <a:t>arrange for pickup and/or transport of containers. </a:t>
            </a:r>
            <a:r>
              <a:rPr lang="en-US" sz="1200" dirty="0">
                <a:solidFill>
                  <a:srgbClr val="0066FF"/>
                </a:solidFill>
                <a:effectLst/>
                <a:latin typeface="Arial" panose="020B0604020202020204" pitchFamily="34" charset="0"/>
                <a:ea typeface="Calibri" panose="020F0502020204030204" pitchFamily="34" charset="0"/>
              </a:rPr>
              <a:t>If it is coming from another ASU Site (i.e., MTW transfer to Tempe Campus Building), </a:t>
            </a:r>
            <a:r>
              <a:rPr lang="en-US" sz="1200" dirty="0">
                <a:solidFill>
                  <a:srgbClr val="0066FF"/>
                </a:solidFill>
                <a:latin typeface="Arial" panose="020B0604020202020204" pitchFamily="34" charset="0"/>
                <a:ea typeface="Calibri" panose="020F0502020204030204" pitchFamily="34" charset="0"/>
              </a:rPr>
              <a:t>P</a:t>
            </a:r>
            <a:r>
              <a:rPr lang="en-US" sz="1200" dirty="0">
                <a:solidFill>
                  <a:srgbClr val="0066FF"/>
                </a:solidFill>
                <a:effectLst/>
                <a:latin typeface="Arial" panose="020B0604020202020204" pitchFamily="34" charset="0"/>
                <a:ea typeface="Calibri" panose="020F0502020204030204" pitchFamily="34" charset="0"/>
              </a:rPr>
              <a:t>lease contact ASU Gas Services </a:t>
            </a:r>
            <a:r>
              <a:rPr lang="en-US" sz="1200" dirty="0">
                <a:solidFill>
                  <a:srgbClr val="0066FF"/>
                </a:solidFill>
                <a:latin typeface="Arial" panose="020B0604020202020204" pitchFamily="34" charset="0"/>
                <a:ea typeface="Calibri" panose="020F0502020204030204" pitchFamily="34" charset="0"/>
              </a:rPr>
              <a:t>for information and service options available.</a:t>
            </a:r>
          </a:p>
          <a:p>
            <a:pPr marL="0" marR="0" indent="0">
              <a:spcBef>
                <a:spcPts val="0"/>
              </a:spcBef>
              <a:spcAft>
                <a:spcPts val="0"/>
              </a:spcAft>
              <a:buNone/>
            </a:pPr>
            <a:endParaRPr lang="en-US" sz="1200" dirty="0">
              <a:solidFill>
                <a:srgbClr val="0066FF"/>
              </a:solidFill>
              <a:latin typeface="Arial" panose="020B060402020202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	Diana Doty, ASU Materials Management and Gas Services Program Coordinator, </a:t>
            </a:r>
            <a:r>
              <a:rPr lang="en-US" sz="1200" dirty="0">
                <a:solidFill>
                  <a:srgbClr val="0066FF"/>
                </a:solidFill>
                <a:latin typeface="Arial" panose="020B0604020202020204" pitchFamily="34" charset="0"/>
                <a:ea typeface="Calibri" panose="020F0502020204030204" pitchFamily="34" charset="0"/>
                <a:hlinkClick r:id="rId3"/>
              </a:rPr>
              <a:t>Diana.Doty@asu.edu</a:t>
            </a:r>
            <a:r>
              <a:rPr lang="en-US" sz="1200" dirty="0">
                <a:solidFill>
                  <a:srgbClr val="0066FF"/>
                </a:solidFill>
                <a:latin typeface="Arial" panose="020B0604020202020204" pitchFamily="34" charset="0"/>
                <a:ea typeface="Calibri" panose="020F0502020204030204" pitchFamily="34" charset="0"/>
              </a:rPr>
              <a:t>, </a:t>
            </a:r>
          </a:p>
          <a:p>
            <a:pPr marL="0" marR="0" indent="0">
              <a:spcBef>
                <a:spcPts val="0"/>
              </a:spcBef>
              <a:spcAft>
                <a:spcPts val="0"/>
              </a:spcAft>
              <a:buNone/>
            </a:pPr>
            <a:r>
              <a:rPr lang="en-US" sz="1200" dirty="0">
                <a:solidFill>
                  <a:srgbClr val="0066FF"/>
                </a:solidFill>
                <a:latin typeface="Arial" panose="020B0604020202020204" pitchFamily="34" charset="0"/>
                <a:ea typeface="Calibri" panose="020F0502020204030204" pitchFamily="34" charset="0"/>
              </a:rPr>
              <a:t>	</a:t>
            </a:r>
            <a:r>
              <a:rPr lang="en-US" sz="1200" dirty="0">
                <a:solidFill>
                  <a:srgbClr val="0066FF"/>
                </a:solidFill>
                <a:latin typeface="Arial" panose="020B0604020202020204" pitchFamily="34" charset="0"/>
                <a:ea typeface="Calibri" panose="020F0502020204030204" pitchFamily="34" charset="0"/>
                <a:hlinkClick r:id="rId4"/>
              </a:rPr>
              <a:t>Gas Services</a:t>
            </a:r>
            <a:r>
              <a:rPr lang="en-US" sz="1200" dirty="0">
                <a:solidFill>
                  <a:srgbClr val="0066FF"/>
                </a:solidFill>
                <a:latin typeface="Arial" panose="020B0604020202020204" pitchFamily="34" charset="0"/>
                <a:ea typeface="Calibri" panose="020F0502020204030204" pitchFamily="34" charset="0"/>
              </a:rPr>
              <a:t> . You will need to apply for access to the Building Delivery Cage prior to placing an order.</a:t>
            </a:r>
          </a:p>
          <a:p>
            <a:pPr marL="0" marR="0" indent="0">
              <a:spcBef>
                <a:spcPts val="0"/>
              </a:spcBef>
              <a:spcAft>
                <a:spcPts val="0"/>
              </a:spcAft>
              <a:buNone/>
            </a:pPr>
            <a:endParaRPr lang="en-US" sz="1200" dirty="0">
              <a:solidFill>
                <a:srgbClr val="0066FF"/>
              </a:solidFill>
              <a:latin typeface="Arial" panose="020B0604020202020204" pitchFamily="34" charset="0"/>
              <a:ea typeface="Calibri" panose="020F0502020204030204" pitchFamily="34" charset="0"/>
            </a:endParaRPr>
          </a:p>
          <a:p>
            <a:pPr marL="0" marR="0" indent="0">
              <a:spcBef>
                <a:spcPts val="0"/>
              </a:spcBef>
              <a:spcAft>
                <a:spcPts val="0"/>
              </a:spcAft>
              <a:buNone/>
            </a:pPr>
            <a:r>
              <a:rPr lang="en-US" sz="1200" dirty="0">
                <a:solidFill>
                  <a:srgbClr val="0066FF"/>
                </a:solidFill>
                <a:effectLst/>
                <a:latin typeface="Arial" panose="020B0604020202020204" pitchFamily="34" charset="0"/>
                <a:ea typeface="Calibri" panose="020F0502020204030204" pitchFamily="34" charset="0"/>
              </a:rPr>
              <a:t>It may be cheaper to order new gas cylinders from Main Campus gas </a:t>
            </a:r>
            <a:r>
              <a:rPr lang="en-US" sz="1200" dirty="0">
                <a:solidFill>
                  <a:srgbClr val="0066FF"/>
                </a:solidFill>
                <a:latin typeface="Arial" panose="020B0604020202020204" pitchFamily="34" charset="0"/>
                <a:ea typeface="Calibri" panose="020F0502020204030204" pitchFamily="34" charset="0"/>
              </a:rPr>
              <a:t>service</a:t>
            </a:r>
            <a:r>
              <a:rPr lang="en-US" sz="1200" dirty="0">
                <a:solidFill>
                  <a:srgbClr val="0066FF"/>
                </a:solidFill>
                <a:effectLst/>
                <a:latin typeface="Arial" panose="020B0604020202020204" pitchFamily="34" charset="0"/>
                <a:ea typeface="Calibri" panose="020F0502020204030204" pitchFamily="34" charset="0"/>
              </a:rPr>
              <a:t>s for use in a Tempe (Main Campus) Lab.</a:t>
            </a:r>
            <a:endParaRPr lang="en-US" sz="1200" dirty="0">
              <a:effectLst/>
              <a:latin typeface="Calibri" panose="020F0502020204030204" pitchFamily="34" charset="0"/>
              <a:ea typeface="Calibri" panose="020F0502020204030204" pitchFamily="34" charset="0"/>
            </a:endParaRPr>
          </a:p>
          <a:p>
            <a:pPr marL="0" indent="0">
              <a:buNone/>
            </a:pPr>
            <a:endParaRPr lang="en-US" dirty="0"/>
          </a:p>
        </p:txBody>
      </p:sp>
      <p:sp>
        <p:nvSpPr>
          <p:cNvPr id="4" name="Footer Placeholder 3">
            <a:extLst>
              <a:ext uri="{FF2B5EF4-FFF2-40B4-BE49-F238E27FC236}">
                <a16:creationId xmlns:a16="http://schemas.microsoft.com/office/drawing/2014/main" id="{27F1B16C-0F85-43A3-B87D-F0C03280BD79}"/>
              </a:ext>
            </a:extLst>
          </p:cNvPr>
          <p:cNvSpPr>
            <a:spLocks noGrp="1"/>
          </p:cNvSpPr>
          <p:nvPr>
            <p:ph type="ftr" sz="quarter" idx="11"/>
          </p:nvPr>
        </p:nvSpPr>
        <p:spPr/>
        <p:txBody>
          <a:bodyPr/>
          <a:lstStyle/>
          <a:p>
            <a:r>
              <a:rPr lang="en-US"/>
              <a:t>FSE Chemical Approval Process</a:t>
            </a:r>
          </a:p>
        </p:txBody>
      </p:sp>
      <p:sp>
        <p:nvSpPr>
          <p:cNvPr id="5" name="Slide Number Placeholder 4">
            <a:extLst>
              <a:ext uri="{FF2B5EF4-FFF2-40B4-BE49-F238E27FC236}">
                <a16:creationId xmlns:a16="http://schemas.microsoft.com/office/drawing/2014/main" id="{913EC733-A58A-4649-BF11-A651BB2E7457}"/>
              </a:ext>
            </a:extLst>
          </p:cNvPr>
          <p:cNvSpPr>
            <a:spLocks noGrp="1"/>
          </p:cNvSpPr>
          <p:nvPr>
            <p:ph type="sldNum" sz="quarter" idx="12"/>
          </p:nvPr>
        </p:nvSpPr>
        <p:spPr/>
        <p:txBody>
          <a:bodyPr/>
          <a:lstStyle/>
          <a:p>
            <a:fld id="{4E7E1AB6-6EAA-41C5-B413-3FCE1824E43C}" type="slidenum">
              <a:rPr lang="en-US" smtClean="0"/>
              <a:t>2</a:t>
            </a:fld>
            <a:endParaRPr lang="en-US"/>
          </a:p>
        </p:txBody>
      </p:sp>
      <p:graphicFrame>
        <p:nvGraphicFramePr>
          <p:cNvPr id="7" name="Object 6" descr="FSE Chemical Inventory Template">
            <a:extLst>
              <a:ext uri="{FF2B5EF4-FFF2-40B4-BE49-F238E27FC236}">
                <a16:creationId xmlns:a16="http://schemas.microsoft.com/office/drawing/2014/main" id="{2C6C6F40-94F2-4159-A7FC-1C8800B42CDA}"/>
              </a:ext>
            </a:extLst>
          </p:cNvPr>
          <p:cNvGraphicFramePr>
            <a:graphicFrameLocks noChangeAspect="1"/>
          </p:cNvGraphicFramePr>
          <p:nvPr>
            <p:extLst>
              <p:ext uri="{D42A27DB-BD31-4B8C-83A1-F6EECF244321}">
                <p14:modId xmlns:p14="http://schemas.microsoft.com/office/powerpoint/2010/main" val="3568237634"/>
              </p:ext>
            </p:extLst>
          </p:nvPr>
        </p:nvGraphicFramePr>
        <p:xfrm>
          <a:off x="3600481" y="3746620"/>
          <a:ext cx="914400" cy="771525"/>
        </p:xfrm>
        <a:graphic>
          <a:graphicData uri="http://schemas.openxmlformats.org/presentationml/2006/ole">
            <mc:AlternateContent xmlns:mc="http://schemas.openxmlformats.org/markup-compatibility/2006">
              <mc:Choice xmlns:v="urn:schemas-microsoft-com:vml" Requires="v">
                <p:oleObj spid="_x0000_s1035" name="Worksheet" showAsIcon="1" r:id="rId5" imgW="914400" imgH="771480" progId="Excel.Sheet.12">
                  <p:embed/>
                </p:oleObj>
              </mc:Choice>
              <mc:Fallback>
                <p:oleObj name="Worksheet" showAsIcon="1" r:id="rId5" imgW="914400" imgH="771480" progId="Excel.Sheet.12">
                  <p:embed/>
                  <p:pic>
                    <p:nvPicPr>
                      <p:cNvPr id="0" name=""/>
                      <p:cNvPicPr/>
                      <p:nvPr/>
                    </p:nvPicPr>
                    <p:blipFill>
                      <a:blip r:embed="rId6"/>
                      <a:stretch>
                        <a:fillRect/>
                      </a:stretch>
                    </p:blipFill>
                    <p:spPr>
                      <a:xfrm>
                        <a:off x="3600481" y="3746620"/>
                        <a:ext cx="914400" cy="7715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7B59D706-C94A-4876-A20D-D10C0B8EB8CD}"/>
              </a:ext>
            </a:extLst>
          </p:cNvPr>
          <p:cNvGraphicFramePr>
            <a:graphicFrameLocks noChangeAspect="1"/>
          </p:cNvGraphicFramePr>
          <p:nvPr>
            <p:extLst>
              <p:ext uri="{D42A27DB-BD31-4B8C-83A1-F6EECF244321}">
                <p14:modId xmlns:p14="http://schemas.microsoft.com/office/powerpoint/2010/main" val="3797839767"/>
              </p:ext>
            </p:extLst>
          </p:nvPr>
        </p:nvGraphicFramePr>
        <p:xfrm>
          <a:off x="4629120" y="3746621"/>
          <a:ext cx="914400" cy="771525"/>
        </p:xfrm>
        <a:graphic>
          <a:graphicData uri="http://schemas.openxmlformats.org/presentationml/2006/ole">
            <mc:AlternateContent xmlns:mc="http://schemas.openxmlformats.org/markup-compatibility/2006">
              <mc:Choice xmlns:v="urn:schemas-microsoft-com:vml" Requires="v">
                <p:oleObj spid="_x0000_s1036" name="Worksheet" showAsIcon="1" r:id="rId7" imgW="914400" imgH="771480" progId="Excel.Sheet.12">
                  <p:embed/>
                </p:oleObj>
              </mc:Choice>
              <mc:Fallback>
                <p:oleObj name="Worksheet" showAsIcon="1" r:id="rId7" imgW="914400" imgH="771480" progId="Excel.Sheet.12">
                  <p:embed/>
                  <p:pic>
                    <p:nvPicPr>
                      <p:cNvPr id="0" name=""/>
                      <p:cNvPicPr/>
                      <p:nvPr/>
                    </p:nvPicPr>
                    <p:blipFill>
                      <a:blip r:embed="rId8"/>
                      <a:stretch>
                        <a:fillRect/>
                      </a:stretch>
                    </p:blipFill>
                    <p:spPr>
                      <a:xfrm>
                        <a:off x="4629120" y="3746621"/>
                        <a:ext cx="914400" cy="77152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2CA406FF-0800-49C9-935F-B06126503055}"/>
              </a:ext>
            </a:extLst>
          </p:cNvPr>
          <p:cNvGraphicFramePr>
            <a:graphicFrameLocks noChangeAspect="1"/>
          </p:cNvGraphicFramePr>
          <p:nvPr>
            <p:extLst>
              <p:ext uri="{D42A27DB-BD31-4B8C-83A1-F6EECF244321}">
                <p14:modId xmlns:p14="http://schemas.microsoft.com/office/powerpoint/2010/main" val="316121617"/>
              </p:ext>
            </p:extLst>
          </p:nvPr>
        </p:nvGraphicFramePr>
        <p:xfrm>
          <a:off x="5688907" y="3746619"/>
          <a:ext cx="914400" cy="771525"/>
        </p:xfrm>
        <a:graphic>
          <a:graphicData uri="http://schemas.openxmlformats.org/presentationml/2006/ole">
            <mc:AlternateContent xmlns:mc="http://schemas.openxmlformats.org/markup-compatibility/2006">
              <mc:Choice xmlns:v="urn:schemas-microsoft-com:vml" Requires="v">
                <p:oleObj spid="_x0000_s1037" name="Worksheet" showAsIcon="1" r:id="rId9" imgW="914400" imgH="771480" progId="Excel.Sheet.12">
                  <p:embed/>
                </p:oleObj>
              </mc:Choice>
              <mc:Fallback>
                <p:oleObj name="Worksheet" showAsIcon="1" r:id="rId9" imgW="914400" imgH="771480" progId="Excel.Sheet.12">
                  <p:embed/>
                  <p:pic>
                    <p:nvPicPr>
                      <p:cNvPr id="0" name=""/>
                      <p:cNvPicPr/>
                      <p:nvPr/>
                    </p:nvPicPr>
                    <p:blipFill>
                      <a:blip r:embed="rId10"/>
                      <a:stretch>
                        <a:fillRect/>
                      </a:stretch>
                    </p:blipFill>
                    <p:spPr>
                      <a:xfrm>
                        <a:off x="5688907" y="3746619"/>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384978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5AEF-B015-400E-AC3A-817C6A99D2B4}"/>
              </a:ext>
            </a:extLst>
          </p:cNvPr>
          <p:cNvSpPr>
            <a:spLocks noGrp="1"/>
          </p:cNvSpPr>
          <p:nvPr>
            <p:ph type="title"/>
          </p:nvPr>
        </p:nvSpPr>
        <p:spPr>
          <a:xfrm>
            <a:off x="628650" y="1"/>
            <a:ext cx="7886700" cy="967562"/>
          </a:xfrm>
        </p:spPr>
        <p:txBody>
          <a:bodyPr/>
          <a:lstStyle/>
          <a:p>
            <a:pPr algn="ctr"/>
            <a:r>
              <a:rPr lang="en-US" sz="3200" dirty="0"/>
              <a:t>FSE Chemical Approval Process Flow Diagram</a:t>
            </a:r>
            <a:br>
              <a:rPr lang="en-US" dirty="0"/>
            </a:br>
            <a:endParaRPr lang="en-US" sz="2800" dirty="0"/>
          </a:p>
        </p:txBody>
      </p:sp>
      <p:sp>
        <p:nvSpPr>
          <p:cNvPr id="4" name="Rectangle 3">
            <a:extLst>
              <a:ext uri="{FF2B5EF4-FFF2-40B4-BE49-F238E27FC236}">
                <a16:creationId xmlns:a16="http://schemas.microsoft.com/office/drawing/2014/main" id="{97A22C59-D1EC-4A81-AB32-2FEB9D695A83}"/>
              </a:ext>
            </a:extLst>
          </p:cNvPr>
          <p:cNvSpPr/>
          <p:nvPr/>
        </p:nvSpPr>
        <p:spPr>
          <a:xfrm>
            <a:off x="240960" y="1082214"/>
            <a:ext cx="2039816" cy="1136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Need to order new chemical for Lab </a:t>
            </a:r>
          </a:p>
        </p:txBody>
      </p:sp>
      <p:sp>
        <p:nvSpPr>
          <p:cNvPr id="6" name="Arrow: Right 5">
            <a:extLst>
              <a:ext uri="{FF2B5EF4-FFF2-40B4-BE49-F238E27FC236}">
                <a16:creationId xmlns:a16="http://schemas.microsoft.com/office/drawing/2014/main" id="{32CB95AC-6E7A-4246-88CF-5D88702332A6}"/>
              </a:ext>
            </a:extLst>
          </p:cNvPr>
          <p:cNvSpPr/>
          <p:nvPr/>
        </p:nvSpPr>
        <p:spPr>
          <a:xfrm>
            <a:off x="2326106" y="1464490"/>
            <a:ext cx="522514"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Decision 7">
            <a:extLst>
              <a:ext uri="{FF2B5EF4-FFF2-40B4-BE49-F238E27FC236}">
                <a16:creationId xmlns:a16="http://schemas.microsoft.com/office/drawing/2014/main" id="{67A02117-5BBE-4CEA-9182-C09F1354E1F4}"/>
              </a:ext>
            </a:extLst>
          </p:cNvPr>
          <p:cNvSpPr/>
          <p:nvPr/>
        </p:nvSpPr>
        <p:spPr>
          <a:xfrm>
            <a:off x="3028950" y="594396"/>
            <a:ext cx="2355889" cy="2181939"/>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Lab Registration  current?</a:t>
            </a:r>
          </a:p>
        </p:txBody>
      </p:sp>
      <p:sp>
        <p:nvSpPr>
          <p:cNvPr id="14" name="Arrow: Right 13">
            <a:extLst>
              <a:ext uri="{FF2B5EF4-FFF2-40B4-BE49-F238E27FC236}">
                <a16:creationId xmlns:a16="http://schemas.microsoft.com/office/drawing/2014/main" id="{C2BA7FFD-1BBB-430E-A050-48FDAA98A677}"/>
              </a:ext>
            </a:extLst>
          </p:cNvPr>
          <p:cNvSpPr/>
          <p:nvPr/>
        </p:nvSpPr>
        <p:spPr>
          <a:xfrm>
            <a:off x="5570733" y="1464490"/>
            <a:ext cx="3530723"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D3D7C925-5F40-458C-99F3-02F934D9E207}"/>
              </a:ext>
            </a:extLst>
          </p:cNvPr>
          <p:cNvSpPr/>
          <p:nvPr/>
        </p:nvSpPr>
        <p:spPr>
          <a:xfrm>
            <a:off x="4046546" y="2859524"/>
            <a:ext cx="326260" cy="467832"/>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ocument 16">
            <a:extLst>
              <a:ext uri="{FF2B5EF4-FFF2-40B4-BE49-F238E27FC236}">
                <a16:creationId xmlns:a16="http://schemas.microsoft.com/office/drawing/2014/main" id="{F49EB589-524D-4D56-BE2F-63543BD1BFF3}"/>
              </a:ext>
            </a:extLst>
          </p:cNvPr>
          <p:cNvSpPr/>
          <p:nvPr/>
        </p:nvSpPr>
        <p:spPr>
          <a:xfrm>
            <a:off x="393082" y="5359467"/>
            <a:ext cx="893135"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RPI Form</a:t>
            </a:r>
          </a:p>
        </p:txBody>
      </p:sp>
      <p:sp>
        <p:nvSpPr>
          <p:cNvPr id="18" name="Flowchart: Document 17">
            <a:extLst>
              <a:ext uri="{FF2B5EF4-FFF2-40B4-BE49-F238E27FC236}">
                <a16:creationId xmlns:a16="http://schemas.microsoft.com/office/drawing/2014/main" id="{FC551611-96B6-4902-A330-F54DB8EC4FE4}"/>
              </a:ext>
            </a:extLst>
          </p:cNvPr>
          <p:cNvSpPr/>
          <p:nvPr/>
        </p:nvSpPr>
        <p:spPr>
          <a:xfrm>
            <a:off x="2559503" y="5359467"/>
            <a:ext cx="1144968"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Chemical Inventory</a:t>
            </a:r>
          </a:p>
        </p:txBody>
      </p:sp>
      <p:sp>
        <p:nvSpPr>
          <p:cNvPr id="19" name="Flowchart: Multidocument 18">
            <a:extLst>
              <a:ext uri="{FF2B5EF4-FFF2-40B4-BE49-F238E27FC236}">
                <a16:creationId xmlns:a16="http://schemas.microsoft.com/office/drawing/2014/main" id="{A541605C-75A5-469E-9C30-ED03BF1F499F}"/>
              </a:ext>
            </a:extLst>
          </p:cNvPr>
          <p:cNvSpPr/>
          <p:nvPr/>
        </p:nvSpPr>
        <p:spPr>
          <a:xfrm>
            <a:off x="3773952" y="5260974"/>
            <a:ext cx="1921962" cy="1136342"/>
          </a:xfrm>
          <a:prstGeom prst="flowChartMulti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Chemical Manufacturer’s SDSs</a:t>
            </a:r>
          </a:p>
        </p:txBody>
      </p:sp>
      <p:sp>
        <p:nvSpPr>
          <p:cNvPr id="20" name="Flowchart: Multidocument 19">
            <a:extLst>
              <a:ext uri="{FF2B5EF4-FFF2-40B4-BE49-F238E27FC236}">
                <a16:creationId xmlns:a16="http://schemas.microsoft.com/office/drawing/2014/main" id="{71F48C21-0853-40CE-BA89-1BF3196BEDDD}"/>
              </a:ext>
            </a:extLst>
          </p:cNvPr>
          <p:cNvSpPr/>
          <p:nvPr/>
        </p:nvSpPr>
        <p:spPr>
          <a:xfrm>
            <a:off x="5765395" y="5260974"/>
            <a:ext cx="1921962" cy="1136342"/>
          </a:xfrm>
          <a:prstGeom prst="flowChartMulti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SOP Documentation</a:t>
            </a:r>
          </a:p>
        </p:txBody>
      </p:sp>
      <p:sp>
        <p:nvSpPr>
          <p:cNvPr id="22" name="Rectangle 21">
            <a:extLst>
              <a:ext uri="{FF2B5EF4-FFF2-40B4-BE49-F238E27FC236}">
                <a16:creationId xmlns:a16="http://schemas.microsoft.com/office/drawing/2014/main" id="{EE5D700D-948B-4B6F-9797-29598988809F}"/>
              </a:ext>
            </a:extLst>
          </p:cNvPr>
          <p:cNvSpPr/>
          <p:nvPr/>
        </p:nvSpPr>
        <p:spPr>
          <a:xfrm>
            <a:off x="2524593" y="3350568"/>
            <a:ext cx="3370166" cy="1136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Update Lab Chemical Inventory and Lab Documentation.  Renew Lab Registration (Annually).</a:t>
            </a:r>
          </a:p>
        </p:txBody>
      </p:sp>
      <p:sp>
        <p:nvSpPr>
          <p:cNvPr id="23" name="Flowchart: Document 22">
            <a:extLst>
              <a:ext uri="{FF2B5EF4-FFF2-40B4-BE49-F238E27FC236}">
                <a16:creationId xmlns:a16="http://schemas.microsoft.com/office/drawing/2014/main" id="{1427746C-2AA7-4C7B-BD17-22E50E921FC7}"/>
              </a:ext>
            </a:extLst>
          </p:cNvPr>
          <p:cNvSpPr/>
          <p:nvPr/>
        </p:nvSpPr>
        <p:spPr>
          <a:xfrm>
            <a:off x="1355698" y="5359467"/>
            <a:ext cx="1144968"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Lab Personnel List</a:t>
            </a:r>
          </a:p>
        </p:txBody>
      </p:sp>
      <p:sp>
        <p:nvSpPr>
          <p:cNvPr id="24" name="Flowchart: Document 23">
            <a:extLst>
              <a:ext uri="{FF2B5EF4-FFF2-40B4-BE49-F238E27FC236}">
                <a16:creationId xmlns:a16="http://schemas.microsoft.com/office/drawing/2014/main" id="{50468301-02CF-48D4-AF5E-DB9E78ADA1C5}"/>
              </a:ext>
            </a:extLst>
          </p:cNvPr>
          <p:cNvSpPr/>
          <p:nvPr/>
        </p:nvSpPr>
        <p:spPr>
          <a:xfrm>
            <a:off x="7763050" y="5359467"/>
            <a:ext cx="945012"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Lab Training Record </a:t>
            </a:r>
          </a:p>
        </p:txBody>
      </p:sp>
      <p:sp>
        <p:nvSpPr>
          <p:cNvPr id="25" name="Left Brace 24">
            <a:extLst>
              <a:ext uri="{FF2B5EF4-FFF2-40B4-BE49-F238E27FC236}">
                <a16:creationId xmlns:a16="http://schemas.microsoft.com/office/drawing/2014/main" id="{D589358E-E0B3-4D14-BDF3-CF73D684A2C3}"/>
              </a:ext>
            </a:extLst>
          </p:cNvPr>
          <p:cNvSpPr/>
          <p:nvPr/>
        </p:nvSpPr>
        <p:spPr>
          <a:xfrm rot="5400000">
            <a:off x="4217866" y="746625"/>
            <a:ext cx="666722" cy="8313670"/>
          </a:xfrm>
          <a:prstGeom prst="leftBrace">
            <a:avLst>
              <a:gd name="adj1" fmla="val 24281"/>
              <a:gd name="adj2" fmla="val 5404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Connector: Elbow 36">
            <a:extLst>
              <a:ext uri="{FF2B5EF4-FFF2-40B4-BE49-F238E27FC236}">
                <a16:creationId xmlns:a16="http://schemas.microsoft.com/office/drawing/2014/main" id="{EE2A5272-DF91-424B-841D-666777314A82}"/>
              </a:ext>
            </a:extLst>
          </p:cNvPr>
          <p:cNvCxnSpPr>
            <a:cxnSpLocks/>
            <a:stCxn id="19" idx="2"/>
          </p:cNvCxnSpPr>
          <p:nvPr/>
        </p:nvCxnSpPr>
        <p:spPr>
          <a:xfrm rot="16200000" flipH="1">
            <a:off x="6611669" y="4343897"/>
            <a:ext cx="288036" cy="4308805"/>
          </a:xfrm>
          <a:prstGeom prst="bentConnector2">
            <a:avLst/>
          </a:prstGeom>
          <a:ln w="25400">
            <a:solidFill>
              <a:srgbClr val="00CC99"/>
            </a:solidFill>
            <a:tailEnd type="triangle"/>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25834504-4DE6-48D0-A1CC-D1CEDAE5C68B}"/>
              </a:ext>
            </a:extLst>
          </p:cNvPr>
          <p:cNvCxnSpPr>
            <a:cxnSpLocks/>
            <a:endCxn id="14" idx="2"/>
          </p:cNvCxnSpPr>
          <p:nvPr/>
        </p:nvCxnSpPr>
        <p:spPr>
          <a:xfrm rot="5400000" flipH="1" flipV="1">
            <a:off x="6512186" y="4238944"/>
            <a:ext cx="4806040" cy="711"/>
          </a:xfrm>
          <a:prstGeom prst="bentConnector3">
            <a:avLst/>
          </a:prstGeom>
          <a:ln w="25400">
            <a:solidFill>
              <a:srgbClr val="00CC99"/>
            </a:solidFill>
            <a:tailEnd type="triangle"/>
          </a:ln>
        </p:spPr>
        <p:style>
          <a:lnRef idx="1">
            <a:schemeClr val="accent1"/>
          </a:lnRef>
          <a:fillRef idx="0">
            <a:schemeClr val="accent1"/>
          </a:fillRef>
          <a:effectRef idx="0">
            <a:schemeClr val="accent1"/>
          </a:effectRef>
          <a:fontRef idx="minor">
            <a:schemeClr val="tx1"/>
          </a:fontRef>
        </p:style>
      </p:cxnSp>
      <p:sp>
        <p:nvSpPr>
          <p:cNvPr id="44" name="Footer Placeholder 43">
            <a:extLst>
              <a:ext uri="{FF2B5EF4-FFF2-40B4-BE49-F238E27FC236}">
                <a16:creationId xmlns:a16="http://schemas.microsoft.com/office/drawing/2014/main" id="{E74FB9B8-814A-40D3-BB2E-550148959380}"/>
              </a:ext>
            </a:extLst>
          </p:cNvPr>
          <p:cNvSpPr>
            <a:spLocks noGrp="1"/>
          </p:cNvSpPr>
          <p:nvPr>
            <p:ph type="ftr" sz="quarter" idx="11"/>
          </p:nvPr>
        </p:nvSpPr>
        <p:spPr/>
        <p:txBody>
          <a:bodyPr/>
          <a:lstStyle/>
          <a:p>
            <a:r>
              <a:rPr lang="en-US"/>
              <a:t>FSE Chemical Approval Process</a:t>
            </a:r>
          </a:p>
        </p:txBody>
      </p:sp>
      <p:sp>
        <p:nvSpPr>
          <p:cNvPr id="45" name="Slide Number Placeholder 44">
            <a:extLst>
              <a:ext uri="{FF2B5EF4-FFF2-40B4-BE49-F238E27FC236}">
                <a16:creationId xmlns:a16="http://schemas.microsoft.com/office/drawing/2014/main" id="{594598B5-CC05-4444-B320-BD6018CBB441}"/>
              </a:ext>
            </a:extLst>
          </p:cNvPr>
          <p:cNvSpPr>
            <a:spLocks noGrp="1"/>
          </p:cNvSpPr>
          <p:nvPr>
            <p:ph type="sldNum" sz="quarter" idx="12"/>
          </p:nvPr>
        </p:nvSpPr>
        <p:spPr/>
        <p:txBody>
          <a:bodyPr/>
          <a:lstStyle/>
          <a:p>
            <a:fld id="{4E7E1AB6-6EAA-41C5-B413-3FCE1824E43C}" type="slidenum">
              <a:rPr lang="en-US" smtClean="0"/>
              <a:t>3</a:t>
            </a:fld>
            <a:endParaRPr lang="en-US"/>
          </a:p>
        </p:txBody>
      </p:sp>
      <p:sp>
        <p:nvSpPr>
          <p:cNvPr id="3" name="TextBox 2">
            <a:extLst>
              <a:ext uri="{FF2B5EF4-FFF2-40B4-BE49-F238E27FC236}">
                <a16:creationId xmlns:a16="http://schemas.microsoft.com/office/drawing/2014/main" id="{6D37C12A-8BB8-468B-A94A-609B12BC8E6C}"/>
              </a:ext>
            </a:extLst>
          </p:cNvPr>
          <p:cNvSpPr txBox="1"/>
          <p:nvPr/>
        </p:nvSpPr>
        <p:spPr>
          <a:xfrm>
            <a:off x="5565169" y="1170709"/>
            <a:ext cx="485518" cy="369332"/>
          </a:xfrm>
          <a:prstGeom prst="rect">
            <a:avLst/>
          </a:prstGeom>
          <a:noFill/>
        </p:spPr>
        <p:txBody>
          <a:bodyPr wrap="none" rtlCol="0">
            <a:spAutoFit/>
          </a:bodyPr>
          <a:lstStyle/>
          <a:p>
            <a:r>
              <a:rPr lang="en-US" dirty="0"/>
              <a:t>Yes</a:t>
            </a:r>
          </a:p>
        </p:txBody>
      </p:sp>
      <p:sp>
        <p:nvSpPr>
          <p:cNvPr id="21" name="TextBox 20">
            <a:extLst>
              <a:ext uri="{FF2B5EF4-FFF2-40B4-BE49-F238E27FC236}">
                <a16:creationId xmlns:a16="http://schemas.microsoft.com/office/drawing/2014/main" id="{82134CE5-84D9-444C-B2D4-86A969A094D8}"/>
              </a:ext>
            </a:extLst>
          </p:cNvPr>
          <p:cNvSpPr txBox="1"/>
          <p:nvPr/>
        </p:nvSpPr>
        <p:spPr>
          <a:xfrm>
            <a:off x="4372806" y="2857964"/>
            <a:ext cx="455574" cy="369332"/>
          </a:xfrm>
          <a:prstGeom prst="rect">
            <a:avLst/>
          </a:prstGeom>
          <a:noFill/>
        </p:spPr>
        <p:txBody>
          <a:bodyPr wrap="none" rtlCol="0">
            <a:spAutoFit/>
          </a:bodyPr>
          <a:lstStyle/>
          <a:p>
            <a:r>
              <a:rPr lang="en-US" dirty="0"/>
              <a:t>No</a:t>
            </a:r>
          </a:p>
        </p:txBody>
      </p:sp>
    </p:spTree>
    <p:extLst>
      <p:ext uri="{BB962C8B-B14F-4D97-AF65-F5344CB8AC3E}">
        <p14:creationId xmlns:p14="http://schemas.microsoft.com/office/powerpoint/2010/main" val="11949948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5AEF-B015-400E-AC3A-817C6A99D2B4}"/>
              </a:ext>
            </a:extLst>
          </p:cNvPr>
          <p:cNvSpPr>
            <a:spLocks noGrp="1"/>
          </p:cNvSpPr>
          <p:nvPr>
            <p:ph type="title"/>
          </p:nvPr>
        </p:nvSpPr>
        <p:spPr>
          <a:xfrm>
            <a:off x="628650" y="1"/>
            <a:ext cx="7886700" cy="967562"/>
          </a:xfrm>
        </p:spPr>
        <p:txBody>
          <a:bodyPr>
            <a:noAutofit/>
          </a:bodyPr>
          <a:lstStyle/>
          <a:p>
            <a:pPr algn="ctr"/>
            <a:r>
              <a:rPr lang="en-US" sz="3200" dirty="0"/>
              <a:t>FSE Chemical Approval Process Flow Diagram</a:t>
            </a:r>
            <a:br>
              <a:rPr lang="en-US" sz="3200" dirty="0"/>
            </a:br>
            <a:endParaRPr lang="en-US" sz="3200" dirty="0"/>
          </a:p>
        </p:txBody>
      </p:sp>
      <p:sp>
        <p:nvSpPr>
          <p:cNvPr id="6" name="Arrow: Right 5">
            <a:extLst>
              <a:ext uri="{FF2B5EF4-FFF2-40B4-BE49-F238E27FC236}">
                <a16:creationId xmlns:a16="http://schemas.microsoft.com/office/drawing/2014/main" id="{32CB95AC-6E7A-4246-88CF-5D88702332A6}"/>
              </a:ext>
            </a:extLst>
          </p:cNvPr>
          <p:cNvSpPr/>
          <p:nvPr/>
        </p:nvSpPr>
        <p:spPr>
          <a:xfrm>
            <a:off x="71289" y="1588612"/>
            <a:ext cx="522514"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Decision 11">
            <a:extLst>
              <a:ext uri="{FF2B5EF4-FFF2-40B4-BE49-F238E27FC236}">
                <a16:creationId xmlns:a16="http://schemas.microsoft.com/office/drawing/2014/main" id="{0F8082E4-0FCB-48FF-8EB1-D5270594D37A}"/>
              </a:ext>
            </a:extLst>
          </p:cNvPr>
          <p:cNvSpPr/>
          <p:nvPr/>
        </p:nvSpPr>
        <p:spPr>
          <a:xfrm>
            <a:off x="631787" y="754912"/>
            <a:ext cx="2370420" cy="2039188"/>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Workday order?</a:t>
            </a:r>
          </a:p>
        </p:txBody>
      </p:sp>
      <p:sp>
        <p:nvSpPr>
          <p:cNvPr id="13" name="Arrow: Right 12">
            <a:extLst>
              <a:ext uri="{FF2B5EF4-FFF2-40B4-BE49-F238E27FC236}">
                <a16:creationId xmlns:a16="http://schemas.microsoft.com/office/drawing/2014/main" id="{A8587F5C-EAAA-4B70-9F3F-3EA2A78F3F3B}"/>
              </a:ext>
            </a:extLst>
          </p:cNvPr>
          <p:cNvSpPr/>
          <p:nvPr/>
        </p:nvSpPr>
        <p:spPr>
          <a:xfrm>
            <a:off x="3051050" y="1588612"/>
            <a:ext cx="1659174" cy="371789"/>
          </a:xfrm>
          <a:prstGeom prst="rightArrow">
            <a:avLst/>
          </a:prstGeom>
          <a:solidFill>
            <a:srgbClr val="00CC9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Down 14">
            <a:extLst>
              <a:ext uri="{FF2B5EF4-FFF2-40B4-BE49-F238E27FC236}">
                <a16:creationId xmlns:a16="http://schemas.microsoft.com/office/drawing/2014/main" id="{D3D7C925-5F40-458C-99F3-02F934D9E207}"/>
              </a:ext>
            </a:extLst>
          </p:cNvPr>
          <p:cNvSpPr/>
          <p:nvPr/>
        </p:nvSpPr>
        <p:spPr>
          <a:xfrm>
            <a:off x="1653783" y="2864884"/>
            <a:ext cx="326260" cy="467832"/>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Document 16">
            <a:extLst>
              <a:ext uri="{FF2B5EF4-FFF2-40B4-BE49-F238E27FC236}">
                <a16:creationId xmlns:a16="http://schemas.microsoft.com/office/drawing/2014/main" id="{F49EB589-524D-4D56-BE2F-63543BD1BFF3}"/>
              </a:ext>
            </a:extLst>
          </p:cNvPr>
          <p:cNvSpPr/>
          <p:nvPr/>
        </p:nvSpPr>
        <p:spPr>
          <a:xfrm>
            <a:off x="71289" y="4930749"/>
            <a:ext cx="1477932"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Chemical Approval Form (PAAF)</a:t>
            </a:r>
          </a:p>
        </p:txBody>
      </p:sp>
      <p:sp>
        <p:nvSpPr>
          <p:cNvPr id="18" name="Flowchart: Document 17">
            <a:extLst>
              <a:ext uri="{FF2B5EF4-FFF2-40B4-BE49-F238E27FC236}">
                <a16:creationId xmlns:a16="http://schemas.microsoft.com/office/drawing/2014/main" id="{FC551611-96B6-4902-A330-F54DB8EC4FE4}"/>
              </a:ext>
            </a:extLst>
          </p:cNvPr>
          <p:cNvSpPr/>
          <p:nvPr/>
        </p:nvSpPr>
        <p:spPr>
          <a:xfrm>
            <a:off x="1601791" y="4930749"/>
            <a:ext cx="1477931"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Chemical Transfer Form (if </a:t>
            </a:r>
            <a:r>
              <a:rPr lang="en-US" dirty="0" err="1">
                <a:solidFill>
                  <a:schemeClr val="tx1"/>
                </a:solidFill>
              </a:rPr>
              <a:t>Pcard</a:t>
            </a:r>
            <a:r>
              <a:rPr lang="en-US" dirty="0">
                <a:solidFill>
                  <a:schemeClr val="tx1"/>
                </a:solidFill>
              </a:rPr>
              <a:t>)</a:t>
            </a:r>
          </a:p>
        </p:txBody>
      </p:sp>
      <p:sp>
        <p:nvSpPr>
          <p:cNvPr id="25" name="Left Brace 24">
            <a:extLst>
              <a:ext uri="{FF2B5EF4-FFF2-40B4-BE49-F238E27FC236}">
                <a16:creationId xmlns:a16="http://schemas.microsoft.com/office/drawing/2014/main" id="{D589358E-E0B3-4D14-BDF3-CF73D684A2C3}"/>
              </a:ext>
            </a:extLst>
          </p:cNvPr>
          <p:cNvSpPr/>
          <p:nvPr/>
        </p:nvSpPr>
        <p:spPr>
          <a:xfrm rot="5400000">
            <a:off x="2730354" y="1587018"/>
            <a:ext cx="651517" cy="5969648"/>
          </a:xfrm>
          <a:prstGeom prst="leftBrace">
            <a:avLst>
              <a:gd name="adj1" fmla="val 24281"/>
              <a:gd name="adj2" fmla="val 7165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Flowchart: Document 20">
            <a:extLst>
              <a:ext uri="{FF2B5EF4-FFF2-40B4-BE49-F238E27FC236}">
                <a16:creationId xmlns:a16="http://schemas.microsoft.com/office/drawing/2014/main" id="{1E8934DE-F877-457B-AC63-0A198B2E8C46}"/>
              </a:ext>
            </a:extLst>
          </p:cNvPr>
          <p:cNvSpPr/>
          <p:nvPr/>
        </p:nvSpPr>
        <p:spPr>
          <a:xfrm>
            <a:off x="3132292" y="4930749"/>
            <a:ext cx="1477931"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 Manufacturer SDS</a:t>
            </a:r>
          </a:p>
        </p:txBody>
      </p:sp>
      <p:sp>
        <p:nvSpPr>
          <p:cNvPr id="26" name="Flowchart: Document 25">
            <a:extLst>
              <a:ext uri="{FF2B5EF4-FFF2-40B4-BE49-F238E27FC236}">
                <a16:creationId xmlns:a16="http://schemas.microsoft.com/office/drawing/2014/main" id="{5FAAC961-3DF4-4A01-B405-FF74D38F119C}"/>
              </a:ext>
            </a:extLst>
          </p:cNvPr>
          <p:cNvSpPr/>
          <p:nvPr/>
        </p:nvSpPr>
        <p:spPr>
          <a:xfrm>
            <a:off x="4662793" y="4938120"/>
            <a:ext cx="1378144"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 SOP (if PHS or high hazard)</a:t>
            </a:r>
          </a:p>
        </p:txBody>
      </p:sp>
      <p:sp>
        <p:nvSpPr>
          <p:cNvPr id="28" name="Rectangle 27">
            <a:extLst>
              <a:ext uri="{FF2B5EF4-FFF2-40B4-BE49-F238E27FC236}">
                <a16:creationId xmlns:a16="http://schemas.microsoft.com/office/drawing/2014/main" id="{A66F673B-DE9F-4210-B761-8979A591587D}"/>
              </a:ext>
            </a:extLst>
          </p:cNvPr>
          <p:cNvSpPr/>
          <p:nvPr/>
        </p:nvSpPr>
        <p:spPr>
          <a:xfrm>
            <a:off x="140033" y="3357873"/>
            <a:ext cx="3528200" cy="711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Gather additional required information for Chemical Approval.</a:t>
            </a:r>
          </a:p>
        </p:txBody>
      </p:sp>
      <p:sp>
        <p:nvSpPr>
          <p:cNvPr id="29" name="Rectangle 28">
            <a:extLst>
              <a:ext uri="{FF2B5EF4-FFF2-40B4-BE49-F238E27FC236}">
                <a16:creationId xmlns:a16="http://schemas.microsoft.com/office/drawing/2014/main" id="{E4E90A05-3F37-427D-8A25-306CEC728B14}"/>
              </a:ext>
            </a:extLst>
          </p:cNvPr>
          <p:cNvSpPr/>
          <p:nvPr/>
        </p:nvSpPr>
        <p:spPr>
          <a:xfrm>
            <a:off x="4759067" y="1020441"/>
            <a:ext cx="3370166" cy="1136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Gather required information for Chemical Approval.</a:t>
            </a:r>
          </a:p>
        </p:txBody>
      </p:sp>
      <p:sp>
        <p:nvSpPr>
          <p:cNvPr id="31" name="Arrow: Right 30">
            <a:extLst>
              <a:ext uri="{FF2B5EF4-FFF2-40B4-BE49-F238E27FC236}">
                <a16:creationId xmlns:a16="http://schemas.microsoft.com/office/drawing/2014/main" id="{7D0F66D6-0C90-4FBB-B610-91072A45ED66}"/>
              </a:ext>
            </a:extLst>
          </p:cNvPr>
          <p:cNvSpPr/>
          <p:nvPr/>
        </p:nvSpPr>
        <p:spPr>
          <a:xfrm>
            <a:off x="8178075" y="1547993"/>
            <a:ext cx="894636"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lowchart: Document 31">
            <a:extLst>
              <a:ext uri="{FF2B5EF4-FFF2-40B4-BE49-F238E27FC236}">
                <a16:creationId xmlns:a16="http://schemas.microsoft.com/office/drawing/2014/main" id="{E223A1A5-97F1-4E60-904B-84E37CBA4D64}"/>
              </a:ext>
            </a:extLst>
          </p:cNvPr>
          <p:cNvSpPr/>
          <p:nvPr/>
        </p:nvSpPr>
        <p:spPr>
          <a:xfrm>
            <a:off x="4073067" y="2914812"/>
            <a:ext cx="1477932"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Chemical Approval Form (PAAF)</a:t>
            </a:r>
          </a:p>
        </p:txBody>
      </p:sp>
      <p:sp>
        <p:nvSpPr>
          <p:cNvPr id="33" name="Flowchart: Document 32">
            <a:extLst>
              <a:ext uri="{FF2B5EF4-FFF2-40B4-BE49-F238E27FC236}">
                <a16:creationId xmlns:a16="http://schemas.microsoft.com/office/drawing/2014/main" id="{BAA126BC-2166-4041-A4A4-B449F2A5D61E}"/>
              </a:ext>
            </a:extLst>
          </p:cNvPr>
          <p:cNvSpPr/>
          <p:nvPr/>
        </p:nvSpPr>
        <p:spPr>
          <a:xfrm>
            <a:off x="5603568" y="2914812"/>
            <a:ext cx="1477932"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 Manufacturer SDS</a:t>
            </a:r>
          </a:p>
        </p:txBody>
      </p:sp>
      <p:sp>
        <p:nvSpPr>
          <p:cNvPr id="34" name="Flowchart: Document 33">
            <a:extLst>
              <a:ext uri="{FF2B5EF4-FFF2-40B4-BE49-F238E27FC236}">
                <a16:creationId xmlns:a16="http://schemas.microsoft.com/office/drawing/2014/main" id="{FDA8764C-F75E-41F9-B151-AB264660799C}"/>
              </a:ext>
            </a:extLst>
          </p:cNvPr>
          <p:cNvSpPr/>
          <p:nvPr/>
        </p:nvSpPr>
        <p:spPr>
          <a:xfrm>
            <a:off x="7134069" y="2914812"/>
            <a:ext cx="1378144" cy="1136342"/>
          </a:xfrm>
          <a:prstGeom prst="flowChartDocumen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Chem SOP (if PHS or high hazard)</a:t>
            </a:r>
          </a:p>
        </p:txBody>
      </p:sp>
      <p:sp>
        <p:nvSpPr>
          <p:cNvPr id="35" name="Left Brace 34">
            <a:extLst>
              <a:ext uri="{FF2B5EF4-FFF2-40B4-BE49-F238E27FC236}">
                <a16:creationId xmlns:a16="http://schemas.microsoft.com/office/drawing/2014/main" id="{3A368A44-8541-40BB-B5D2-FC9B5267FB93}"/>
              </a:ext>
            </a:extLst>
          </p:cNvPr>
          <p:cNvSpPr/>
          <p:nvPr/>
        </p:nvSpPr>
        <p:spPr>
          <a:xfrm rot="5400000">
            <a:off x="5975852" y="345305"/>
            <a:ext cx="633576" cy="4439146"/>
          </a:xfrm>
          <a:prstGeom prst="leftBrace">
            <a:avLst>
              <a:gd name="adj1" fmla="val 24281"/>
              <a:gd name="adj2" fmla="val 457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6" name="Connector: Elbow 35">
            <a:extLst>
              <a:ext uri="{FF2B5EF4-FFF2-40B4-BE49-F238E27FC236}">
                <a16:creationId xmlns:a16="http://schemas.microsoft.com/office/drawing/2014/main" id="{0CFF74E1-5EDD-476A-A6A1-113A57CB7E96}"/>
              </a:ext>
            </a:extLst>
          </p:cNvPr>
          <p:cNvCxnSpPr>
            <a:cxnSpLocks/>
          </p:cNvCxnSpPr>
          <p:nvPr/>
        </p:nvCxnSpPr>
        <p:spPr>
          <a:xfrm flipV="1">
            <a:off x="3132292" y="4894751"/>
            <a:ext cx="5648312" cy="1750977"/>
          </a:xfrm>
          <a:prstGeom prst="bentConnector3">
            <a:avLst>
              <a:gd name="adj1" fmla="val 99884"/>
            </a:avLst>
          </a:prstGeom>
          <a:ln w="25400">
            <a:solidFill>
              <a:srgbClr val="00CC99"/>
            </a:solidFill>
            <a:tailEnd type="triangle"/>
          </a:ln>
        </p:spPr>
        <p:style>
          <a:lnRef idx="1">
            <a:schemeClr val="accent1"/>
          </a:lnRef>
          <a:fillRef idx="0">
            <a:schemeClr val="accent1"/>
          </a:fillRef>
          <a:effectRef idx="0">
            <a:schemeClr val="accent1"/>
          </a:effectRef>
          <a:fontRef idx="minor">
            <a:schemeClr val="tx1"/>
          </a:fontRef>
        </p:style>
      </p:cxnSp>
      <p:sp>
        <p:nvSpPr>
          <p:cNvPr id="38" name="Left Brace 37">
            <a:extLst>
              <a:ext uri="{FF2B5EF4-FFF2-40B4-BE49-F238E27FC236}">
                <a16:creationId xmlns:a16="http://schemas.microsoft.com/office/drawing/2014/main" id="{3908730F-C7EA-4B8C-A599-DBE31B52C236}"/>
              </a:ext>
            </a:extLst>
          </p:cNvPr>
          <p:cNvSpPr/>
          <p:nvPr/>
        </p:nvSpPr>
        <p:spPr>
          <a:xfrm rot="16200000">
            <a:off x="2719032" y="3327542"/>
            <a:ext cx="666722" cy="5969649"/>
          </a:xfrm>
          <a:prstGeom prst="leftBrace">
            <a:avLst>
              <a:gd name="adj1" fmla="val 24281"/>
              <a:gd name="adj2" fmla="val 5041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Left Brace 46">
            <a:extLst>
              <a:ext uri="{FF2B5EF4-FFF2-40B4-BE49-F238E27FC236}">
                <a16:creationId xmlns:a16="http://schemas.microsoft.com/office/drawing/2014/main" id="{2244283C-7AAF-4FF5-938F-AD4D32F880E1}"/>
              </a:ext>
            </a:extLst>
          </p:cNvPr>
          <p:cNvSpPr/>
          <p:nvPr/>
        </p:nvSpPr>
        <p:spPr>
          <a:xfrm rot="16200000">
            <a:off x="5959281" y="2041592"/>
            <a:ext cx="666722" cy="4439144"/>
          </a:xfrm>
          <a:prstGeom prst="leftBrace">
            <a:avLst>
              <a:gd name="adj1" fmla="val 24281"/>
              <a:gd name="adj2" fmla="val 544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48" name="Connector: Elbow 47">
            <a:extLst>
              <a:ext uri="{FF2B5EF4-FFF2-40B4-BE49-F238E27FC236}">
                <a16:creationId xmlns:a16="http://schemas.microsoft.com/office/drawing/2014/main" id="{6FA910C1-266D-4C9D-871F-CA9F4FA82384}"/>
              </a:ext>
            </a:extLst>
          </p:cNvPr>
          <p:cNvCxnSpPr>
            <a:cxnSpLocks/>
          </p:cNvCxnSpPr>
          <p:nvPr/>
        </p:nvCxnSpPr>
        <p:spPr>
          <a:xfrm rot="5400000" flipH="1" flipV="1">
            <a:off x="6373742" y="2193393"/>
            <a:ext cx="2592041" cy="2221687"/>
          </a:xfrm>
          <a:prstGeom prst="bentConnector3">
            <a:avLst>
              <a:gd name="adj1" fmla="val 366"/>
            </a:avLst>
          </a:prstGeom>
          <a:ln w="25400">
            <a:solidFill>
              <a:srgbClr val="00CC99"/>
            </a:solidFill>
            <a:tailEnd type="triangle"/>
          </a:ln>
        </p:spPr>
        <p:style>
          <a:lnRef idx="1">
            <a:schemeClr val="accent1"/>
          </a:lnRef>
          <a:fillRef idx="0">
            <a:schemeClr val="accent1"/>
          </a:fillRef>
          <a:effectRef idx="0">
            <a:schemeClr val="accent1"/>
          </a:effectRef>
          <a:fontRef idx="minor">
            <a:schemeClr val="tx1"/>
          </a:fontRef>
        </p:style>
      </p:cxnSp>
      <p:sp>
        <p:nvSpPr>
          <p:cNvPr id="64" name="Footer Placeholder 63">
            <a:extLst>
              <a:ext uri="{FF2B5EF4-FFF2-40B4-BE49-F238E27FC236}">
                <a16:creationId xmlns:a16="http://schemas.microsoft.com/office/drawing/2014/main" id="{8B145F43-379D-48DD-A4B3-735B884B7726}"/>
              </a:ext>
            </a:extLst>
          </p:cNvPr>
          <p:cNvSpPr>
            <a:spLocks noGrp="1"/>
          </p:cNvSpPr>
          <p:nvPr>
            <p:ph type="ftr" sz="quarter" idx="11"/>
          </p:nvPr>
        </p:nvSpPr>
        <p:spPr/>
        <p:txBody>
          <a:bodyPr/>
          <a:lstStyle/>
          <a:p>
            <a:r>
              <a:rPr lang="en-US"/>
              <a:t>FSE Chemical Approval Process</a:t>
            </a:r>
          </a:p>
        </p:txBody>
      </p:sp>
      <p:sp>
        <p:nvSpPr>
          <p:cNvPr id="65" name="Slide Number Placeholder 64">
            <a:extLst>
              <a:ext uri="{FF2B5EF4-FFF2-40B4-BE49-F238E27FC236}">
                <a16:creationId xmlns:a16="http://schemas.microsoft.com/office/drawing/2014/main" id="{50ABAEED-5E2C-47CF-B5E5-F86C9D2F1D38}"/>
              </a:ext>
            </a:extLst>
          </p:cNvPr>
          <p:cNvSpPr>
            <a:spLocks noGrp="1"/>
          </p:cNvSpPr>
          <p:nvPr>
            <p:ph type="sldNum" sz="quarter" idx="12"/>
          </p:nvPr>
        </p:nvSpPr>
        <p:spPr/>
        <p:txBody>
          <a:bodyPr/>
          <a:lstStyle/>
          <a:p>
            <a:fld id="{4E7E1AB6-6EAA-41C5-B413-3FCE1824E43C}" type="slidenum">
              <a:rPr lang="en-US" smtClean="0"/>
              <a:t>4</a:t>
            </a:fld>
            <a:endParaRPr lang="en-US"/>
          </a:p>
        </p:txBody>
      </p:sp>
      <p:sp>
        <p:nvSpPr>
          <p:cNvPr id="27" name="TextBox 26">
            <a:extLst>
              <a:ext uri="{FF2B5EF4-FFF2-40B4-BE49-F238E27FC236}">
                <a16:creationId xmlns:a16="http://schemas.microsoft.com/office/drawing/2014/main" id="{4C03492F-349C-4604-B895-EAC819612B2F}"/>
              </a:ext>
            </a:extLst>
          </p:cNvPr>
          <p:cNvSpPr txBox="1"/>
          <p:nvPr/>
        </p:nvSpPr>
        <p:spPr>
          <a:xfrm>
            <a:off x="3002207" y="1285844"/>
            <a:ext cx="485518" cy="369332"/>
          </a:xfrm>
          <a:prstGeom prst="rect">
            <a:avLst/>
          </a:prstGeom>
          <a:noFill/>
        </p:spPr>
        <p:txBody>
          <a:bodyPr wrap="none" rtlCol="0">
            <a:spAutoFit/>
          </a:bodyPr>
          <a:lstStyle/>
          <a:p>
            <a:r>
              <a:rPr lang="en-US" dirty="0"/>
              <a:t>Yes</a:t>
            </a:r>
          </a:p>
        </p:txBody>
      </p:sp>
      <p:sp>
        <p:nvSpPr>
          <p:cNvPr id="30" name="TextBox 29">
            <a:extLst>
              <a:ext uri="{FF2B5EF4-FFF2-40B4-BE49-F238E27FC236}">
                <a16:creationId xmlns:a16="http://schemas.microsoft.com/office/drawing/2014/main" id="{0D14505A-B43A-441C-AF18-22620B508575}"/>
              </a:ext>
            </a:extLst>
          </p:cNvPr>
          <p:cNvSpPr txBox="1"/>
          <p:nvPr/>
        </p:nvSpPr>
        <p:spPr>
          <a:xfrm>
            <a:off x="1886453" y="2786300"/>
            <a:ext cx="455574" cy="369332"/>
          </a:xfrm>
          <a:prstGeom prst="rect">
            <a:avLst/>
          </a:prstGeom>
          <a:noFill/>
        </p:spPr>
        <p:txBody>
          <a:bodyPr wrap="none" rtlCol="0">
            <a:spAutoFit/>
          </a:bodyPr>
          <a:lstStyle/>
          <a:p>
            <a:r>
              <a:rPr lang="en-US" dirty="0"/>
              <a:t>No</a:t>
            </a:r>
          </a:p>
        </p:txBody>
      </p:sp>
    </p:spTree>
    <p:extLst>
      <p:ext uri="{BB962C8B-B14F-4D97-AF65-F5344CB8AC3E}">
        <p14:creationId xmlns:p14="http://schemas.microsoft.com/office/powerpoint/2010/main" val="291057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85AEF-B015-400E-AC3A-817C6A99D2B4}"/>
              </a:ext>
            </a:extLst>
          </p:cNvPr>
          <p:cNvSpPr>
            <a:spLocks noGrp="1"/>
          </p:cNvSpPr>
          <p:nvPr>
            <p:ph type="title"/>
          </p:nvPr>
        </p:nvSpPr>
        <p:spPr>
          <a:xfrm>
            <a:off x="628650" y="1"/>
            <a:ext cx="7886700" cy="967562"/>
          </a:xfrm>
        </p:spPr>
        <p:txBody>
          <a:bodyPr/>
          <a:lstStyle/>
          <a:p>
            <a:pPr algn="ctr"/>
            <a:r>
              <a:rPr lang="en-US" sz="3200" dirty="0"/>
              <a:t>FSE Chemical Approval Process Flow Diagram</a:t>
            </a:r>
            <a:br>
              <a:rPr lang="en-US" dirty="0"/>
            </a:br>
            <a:endParaRPr lang="en-US" sz="2800" dirty="0"/>
          </a:p>
        </p:txBody>
      </p:sp>
      <p:sp>
        <p:nvSpPr>
          <p:cNvPr id="6" name="Arrow: Right 5">
            <a:extLst>
              <a:ext uri="{FF2B5EF4-FFF2-40B4-BE49-F238E27FC236}">
                <a16:creationId xmlns:a16="http://schemas.microsoft.com/office/drawing/2014/main" id="{32CB95AC-6E7A-4246-88CF-5D88702332A6}"/>
              </a:ext>
            </a:extLst>
          </p:cNvPr>
          <p:cNvSpPr/>
          <p:nvPr/>
        </p:nvSpPr>
        <p:spPr>
          <a:xfrm>
            <a:off x="60151" y="1418243"/>
            <a:ext cx="365584"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id="{A8587F5C-EAAA-4B70-9F3F-3EA2A78F3F3B}"/>
              </a:ext>
            </a:extLst>
          </p:cNvPr>
          <p:cNvSpPr/>
          <p:nvPr/>
        </p:nvSpPr>
        <p:spPr>
          <a:xfrm>
            <a:off x="2536107" y="1418243"/>
            <a:ext cx="237584" cy="371817"/>
          </a:xfrm>
          <a:prstGeom prst="rightArrow">
            <a:avLst/>
          </a:prstGeom>
          <a:solidFill>
            <a:srgbClr val="00CC9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4E90A05-3F37-427D-8A25-306CEC728B14}"/>
              </a:ext>
            </a:extLst>
          </p:cNvPr>
          <p:cNvSpPr/>
          <p:nvPr/>
        </p:nvSpPr>
        <p:spPr>
          <a:xfrm>
            <a:off x="425022" y="833572"/>
            <a:ext cx="2072020" cy="15602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Faculty/PI Submit Forms &amp; Info for Chemical Approval to FSE Lab Manager</a:t>
            </a:r>
          </a:p>
        </p:txBody>
      </p:sp>
      <p:sp>
        <p:nvSpPr>
          <p:cNvPr id="31" name="Arrow: Right 30">
            <a:extLst>
              <a:ext uri="{FF2B5EF4-FFF2-40B4-BE49-F238E27FC236}">
                <a16:creationId xmlns:a16="http://schemas.microsoft.com/office/drawing/2014/main" id="{7D0F66D6-0C90-4FBB-B610-91072A45ED66}"/>
              </a:ext>
            </a:extLst>
          </p:cNvPr>
          <p:cNvSpPr/>
          <p:nvPr/>
        </p:nvSpPr>
        <p:spPr>
          <a:xfrm>
            <a:off x="5260424" y="1427806"/>
            <a:ext cx="277979"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eft Brace 23">
            <a:extLst>
              <a:ext uri="{FF2B5EF4-FFF2-40B4-BE49-F238E27FC236}">
                <a16:creationId xmlns:a16="http://schemas.microsoft.com/office/drawing/2014/main" id="{BF72AE54-4103-4B4C-9D5F-594D3DA7F188}"/>
              </a:ext>
            </a:extLst>
          </p:cNvPr>
          <p:cNvSpPr/>
          <p:nvPr/>
        </p:nvSpPr>
        <p:spPr>
          <a:xfrm rot="5400000">
            <a:off x="4315852" y="-1163562"/>
            <a:ext cx="287409" cy="8111586"/>
          </a:xfrm>
          <a:prstGeom prst="leftBrace">
            <a:avLst>
              <a:gd name="adj1" fmla="val 24281"/>
              <a:gd name="adj2" fmla="val 5556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Flowchart: Data 2">
            <a:extLst>
              <a:ext uri="{FF2B5EF4-FFF2-40B4-BE49-F238E27FC236}">
                <a16:creationId xmlns:a16="http://schemas.microsoft.com/office/drawing/2014/main" id="{CDBEA7B8-444E-4CF3-957E-8DD9022E9815}"/>
              </a:ext>
            </a:extLst>
          </p:cNvPr>
          <p:cNvSpPr/>
          <p:nvPr/>
        </p:nvSpPr>
        <p:spPr>
          <a:xfrm>
            <a:off x="393131" y="3410563"/>
            <a:ext cx="1627051" cy="1097643"/>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Review Forms with SDS</a:t>
            </a:r>
          </a:p>
        </p:txBody>
      </p:sp>
      <p:sp>
        <p:nvSpPr>
          <p:cNvPr id="30" name="Flowchart: Decision 29">
            <a:extLst>
              <a:ext uri="{FF2B5EF4-FFF2-40B4-BE49-F238E27FC236}">
                <a16:creationId xmlns:a16="http://schemas.microsoft.com/office/drawing/2014/main" id="{965A7197-9D6E-4199-B0B3-BF74703EA5D4}"/>
              </a:ext>
            </a:extLst>
          </p:cNvPr>
          <p:cNvSpPr/>
          <p:nvPr/>
        </p:nvSpPr>
        <p:spPr>
          <a:xfrm>
            <a:off x="2477131" y="2939900"/>
            <a:ext cx="2615867" cy="2039188"/>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Information on form complete?</a:t>
            </a:r>
          </a:p>
        </p:txBody>
      </p:sp>
      <p:sp>
        <p:nvSpPr>
          <p:cNvPr id="37" name="Arrow: Right 36">
            <a:extLst>
              <a:ext uri="{FF2B5EF4-FFF2-40B4-BE49-F238E27FC236}">
                <a16:creationId xmlns:a16="http://schemas.microsoft.com/office/drawing/2014/main" id="{1C11F5CE-9C8C-40ED-977B-28FBDAD92013}"/>
              </a:ext>
            </a:extLst>
          </p:cNvPr>
          <p:cNvSpPr/>
          <p:nvPr/>
        </p:nvSpPr>
        <p:spPr>
          <a:xfrm>
            <a:off x="1986407" y="3765257"/>
            <a:ext cx="446814" cy="371789"/>
          </a:xfrm>
          <a:prstGeom prst="rightArrow">
            <a:avLst/>
          </a:prstGeom>
          <a:solidFill>
            <a:srgbClr val="00CC9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Arrow: Down 38">
            <a:extLst>
              <a:ext uri="{FF2B5EF4-FFF2-40B4-BE49-F238E27FC236}">
                <a16:creationId xmlns:a16="http://schemas.microsoft.com/office/drawing/2014/main" id="{0AC1E08A-34A3-42C1-AD26-CE1CD7590534}"/>
              </a:ext>
            </a:extLst>
          </p:cNvPr>
          <p:cNvSpPr/>
          <p:nvPr/>
        </p:nvSpPr>
        <p:spPr>
          <a:xfrm>
            <a:off x="3621934" y="5029033"/>
            <a:ext cx="326260" cy="447204"/>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A5F95C6-F478-475E-A405-82E952736992}"/>
              </a:ext>
            </a:extLst>
          </p:cNvPr>
          <p:cNvSpPr/>
          <p:nvPr/>
        </p:nvSpPr>
        <p:spPr>
          <a:xfrm>
            <a:off x="2769186" y="5499656"/>
            <a:ext cx="2072020" cy="8948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Request more Information</a:t>
            </a:r>
          </a:p>
        </p:txBody>
      </p:sp>
      <p:cxnSp>
        <p:nvCxnSpPr>
          <p:cNvPr id="7" name="Connector: Elbow 6">
            <a:extLst>
              <a:ext uri="{FF2B5EF4-FFF2-40B4-BE49-F238E27FC236}">
                <a16:creationId xmlns:a16="http://schemas.microsoft.com/office/drawing/2014/main" id="{368B34C8-0F16-440D-BA1D-16FC8F777408}"/>
              </a:ext>
            </a:extLst>
          </p:cNvPr>
          <p:cNvCxnSpPr>
            <a:cxnSpLocks/>
          </p:cNvCxnSpPr>
          <p:nvPr/>
        </p:nvCxnSpPr>
        <p:spPr>
          <a:xfrm rot="5400000" flipH="1">
            <a:off x="-226374" y="2394791"/>
            <a:ext cx="4386246" cy="3613096"/>
          </a:xfrm>
          <a:prstGeom prst="bentConnector3">
            <a:avLst>
              <a:gd name="adj1" fmla="val -5212"/>
            </a:avLst>
          </a:prstGeom>
          <a:ln w="254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7906095-08FA-4189-ABE5-C6C45E9E4663}"/>
              </a:ext>
            </a:extLst>
          </p:cNvPr>
          <p:cNvCxnSpPr>
            <a:cxnSpLocks/>
          </p:cNvCxnSpPr>
          <p:nvPr/>
        </p:nvCxnSpPr>
        <p:spPr>
          <a:xfrm>
            <a:off x="170834" y="2008216"/>
            <a:ext cx="244773" cy="1"/>
          </a:xfrm>
          <a:prstGeom prst="straightConnector1">
            <a:avLst/>
          </a:prstGeom>
          <a:ln w="25400">
            <a:solidFill>
              <a:srgbClr val="FF9999"/>
            </a:solidFill>
            <a:tailEnd type="triangle"/>
          </a:ln>
        </p:spPr>
        <p:style>
          <a:lnRef idx="1">
            <a:schemeClr val="accent1"/>
          </a:lnRef>
          <a:fillRef idx="0">
            <a:schemeClr val="accent1"/>
          </a:fillRef>
          <a:effectRef idx="0">
            <a:schemeClr val="accent1"/>
          </a:effectRef>
          <a:fontRef idx="minor">
            <a:schemeClr val="tx1"/>
          </a:fontRef>
        </p:style>
      </p:cxnSp>
      <p:sp>
        <p:nvSpPr>
          <p:cNvPr id="46" name="Flowchart: Decision 45">
            <a:extLst>
              <a:ext uri="{FF2B5EF4-FFF2-40B4-BE49-F238E27FC236}">
                <a16:creationId xmlns:a16="http://schemas.microsoft.com/office/drawing/2014/main" id="{218717C5-830B-4047-842E-285813A2AF3D}"/>
              </a:ext>
            </a:extLst>
          </p:cNvPr>
          <p:cNvSpPr/>
          <p:nvPr/>
        </p:nvSpPr>
        <p:spPr>
          <a:xfrm>
            <a:off x="5627632" y="2947578"/>
            <a:ext cx="2615867" cy="2039188"/>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Lab / Personnel ready for Chemical?</a:t>
            </a:r>
          </a:p>
        </p:txBody>
      </p:sp>
      <p:sp>
        <p:nvSpPr>
          <p:cNvPr id="49" name="Arrow: Right 48">
            <a:extLst>
              <a:ext uri="{FF2B5EF4-FFF2-40B4-BE49-F238E27FC236}">
                <a16:creationId xmlns:a16="http://schemas.microsoft.com/office/drawing/2014/main" id="{5115CAF4-0BB9-4809-89D1-C146E6732FE9}"/>
              </a:ext>
            </a:extLst>
          </p:cNvPr>
          <p:cNvSpPr/>
          <p:nvPr/>
        </p:nvSpPr>
        <p:spPr>
          <a:xfrm>
            <a:off x="5136908" y="3765256"/>
            <a:ext cx="446814" cy="371789"/>
          </a:xfrm>
          <a:prstGeom prst="rightArrow">
            <a:avLst/>
          </a:prstGeom>
          <a:solidFill>
            <a:srgbClr val="00CC99"/>
          </a:solidFill>
          <a:ln>
            <a:solidFill>
              <a:srgbClr val="2F528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5A22F001-7CDF-41A6-B8DA-C0278A2A24EC}"/>
              </a:ext>
            </a:extLst>
          </p:cNvPr>
          <p:cNvSpPr/>
          <p:nvPr/>
        </p:nvSpPr>
        <p:spPr>
          <a:xfrm>
            <a:off x="5809222" y="5499656"/>
            <a:ext cx="2706128" cy="12664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Request more Information / PPE / Engineering Controls / SOPs / Specialized Training</a:t>
            </a:r>
          </a:p>
        </p:txBody>
      </p:sp>
      <p:sp>
        <p:nvSpPr>
          <p:cNvPr id="51" name="Arrow: Down 50">
            <a:extLst>
              <a:ext uri="{FF2B5EF4-FFF2-40B4-BE49-F238E27FC236}">
                <a16:creationId xmlns:a16="http://schemas.microsoft.com/office/drawing/2014/main" id="{04869C18-CEE7-4321-9E00-15C785AF6722}"/>
              </a:ext>
            </a:extLst>
          </p:cNvPr>
          <p:cNvSpPr/>
          <p:nvPr/>
        </p:nvSpPr>
        <p:spPr>
          <a:xfrm>
            <a:off x="6772435" y="5033160"/>
            <a:ext cx="326260" cy="447204"/>
          </a:xfrm>
          <a:prstGeom prst="downArrow">
            <a:avLst/>
          </a:prstGeom>
          <a:solidFill>
            <a:srgbClr val="FF99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a:extLst>
              <a:ext uri="{FF2B5EF4-FFF2-40B4-BE49-F238E27FC236}">
                <a16:creationId xmlns:a16="http://schemas.microsoft.com/office/drawing/2014/main" id="{DEB4C65C-3460-4F26-9270-C9576D0684E9}"/>
              </a:ext>
            </a:extLst>
          </p:cNvPr>
          <p:cNvCxnSpPr>
            <a:cxnSpLocks/>
          </p:cNvCxnSpPr>
          <p:nvPr/>
        </p:nvCxnSpPr>
        <p:spPr>
          <a:xfrm flipH="1">
            <a:off x="3805196" y="6602818"/>
            <a:ext cx="1999002" cy="0"/>
          </a:xfrm>
          <a:prstGeom prst="straightConnector1">
            <a:avLst/>
          </a:prstGeom>
          <a:ln w="25400">
            <a:solidFill>
              <a:srgbClr val="FF9999"/>
            </a:solidFill>
            <a:tailEnd type="triangle"/>
          </a:ln>
        </p:spPr>
        <p:style>
          <a:lnRef idx="1">
            <a:schemeClr val="accent1"/>
          </a:lnRef>
          <a:fillRef idx="0">
            <a:schemeClr val="accent1"/>
          </a:fillRef>
          <a:effectRef idx="0">
            <a:schemeClr val="accent1"/>
          </a:effectRef>
          <a:fontRef idx="minor">
            <a:schemeClr val="tx1"/>
          </a:fontRef>
        </p:style>
      </p:cxnSp>
      <p:sp>
        <p:nvSpPr>
          <p:cNvPr id="58" name="Flowchart: Decision 57">
            <a:extLst>
              <a:ext uri="{FF2B5EF4-FFF2-40B4-BE49-F238E27FC236}">
                <a16:creationId xmlns:a16="http://schemas.microsoft.com/office/drawing/2014/main" id="{184328D4-9AC3-459E-B352-C60B8BA7D1A8}"/>
              </a:ext>
            </a:extLst>
          </p:cNvPr>
          <p:cNvSpPr/>
          <p:nvPr/>
        </p:nvSpPr>
        <p:spPr>
          <a:xfrm>
            <a:off x="5583722" y="598180"/>
            <a:ext cx="2284735" cy="2088769"/>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FSE DO </a:t>
            </a:r>
            <a:r>
              <a:rPr lang="en-US" dirty="0" err="1"/>
              <a:t>IaST</a:t>
            </a:r>
            <a:r>
              <a:rPr lang="en-US" dirty="0"/>
              <a:t> or ASU EHS Review &amp; Approve?</a:t>
            </a:r>
          </a:p>
        </p:txBody>
      </p:sp>
      <p:sp>
        <p:nvSpPr>
          <p:cNvPr id="59" name="Flowchart: Decision 58">
            <a:extLst>
              <a:ext uri="{FF2B5EF4-FFF2-40B4-BE49-F238E27FC236}">
                <a16:creationId xmlns:a16="http://schemas.microsoft.com/office/drawing/2014/main" id="{CD5AB85C-763B-4B1B-AFA7-36801B2BF97A}"/>
              </a:ext>
            </a:extLst>
          </p:cNvPr>
          <p:cNvSpPr/>
          <p:nvPr/>
        </p:nvSpPr>
        <p:spPr>
          <a:xfrm>
            <a:off x="2808724" y="519525"/>
            <a:ext cx="2436911" cy="2188353"/>
          </a:xfrm>
          <a:prstGeom prst="flowChartDecision">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FSE Lab Manager Review &amp; Approve?</a:t>
            </a:r>
          </a:p>
        </p:txBody>
      </p:sp>
      <p:sp>
        <p:nvSpPr>
          <p:cNvPr id="61" name="Arrow: Right 60">
            <a:extLst>
              <a:ext uri="{FF2B5EF4-FFF2-40B4-BE49-F238E27FC236}">
                <a16:creationId xmlns:a16="http://schemas.microsoft.com/office/drawing/2014/main" id="{CDAB7F0D-FE0D-4724-870C-D7F78C705564}"/>
              </a:ext>
            </a:extLst>
          </p:cNvPr>
          <p:cNvSpPr/>
          <p:nvPr/>
        </p:nvSpPr>
        <p:spPr>
          <a:xfrm>
            <a:off x="7903374" y="1455466"/>
            <a:ext cx="277979" cy="371789"/>
          </a:xfrm>
          <a:prstGeom prst="rightArrow">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lowchart: Terminator 69">
            <a:extLst>
              <a:ext uri="{FF2B5EF4-FFF2-40B4-BE49-F238E27FC236}">
                <a16:creationId xmlns:a16="http://schemas.microsoft.com/office/drawing/2014/main" id="{4442BD1C-DF05-47DC-8D6F-55C7062871A8}"/>
              </a:ext>
            </a:extLst>
          </p:cNvPr>
          <p:cNvSpPr/>
          <p:nvPr/>
        </p:nvSpPr>
        <p:spPr>
          <a:xfrm>
            <a:off x="8216270" y="1233520"/>
            <a:ext cx="811584" cy="741234"/>
          </a:xfrm>
          <a:prstGeom prst="flowChartTerminator">
            <a:avLst/>
          </a:prstGeom>
          <a:solidFill>
            <a:srgbClr val="00CC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DONE</a:t>
            </a:r>
          </a:p>
        </p:txBody>
      </p:sp>
      <p:sp>
        <p:nvSpPr>
          <p:cNvPr id="72" name="Footer Placeholder 71">
            <a:extLst>
              <a:ext uri="{FF2B5EF4-FFF2-40B4-BE49-F238E27FC236}">
                <a16:creationId xmlns:a16="http://schemas.microsoft.com/office/drawing/2014/main" id="{14456B89-1CD1-4DF0-8D1E-87F7413B5997}"/>
              </a:ext>
            </a:extLst>
          </p:cNvPr>
          <p:cNvSpPr>
            <a:spLocks noGrp="1"/>
          </p:cNvSpPr>
          <p:nvPr>
            <p:ph type="ftr" sz="quarter" idx="11"/>
          </p:nvPr>
        </p:nvSpPr>
        <p:spPr/>
        <p:txBody>
          <a:bodyPr/>
          <a:lstStyle/>
          <a:p>
            <a:r>
              <a:rPr lang="en-US"/>
              <a:t>FSE Chemical Approval Process</a:t>
            </a:r>
          </a:p>
        </p:txBody>
      </p:sp>
      <p:sp>
        <p:nvSpPr>
          <p:cNvPr id="73" name="Slide Number Placeholder 72">
            <a:extLst>
              <a:ext uri="{FF2B5EF4-FFF2-40B4-BE49-F238E27FC236}">
                <a16:creationId xmlns:a16="http://schemas.microsoft.com/office/drawing/2014/main" id="{9B532DE0-3BD6-4800-A204-EB1D26CDD0AF}"/>
              </a:ext>
            </a:extLst>
          </p:cNvPr>
          <p:cNvSpPr>
            <a:spLocks noGrp="1"/>
          </p:cNvSpPr>
          <p:nvPr>
            <p:ph type="sldNum" sz="quarter" idx="12"/>
          </p:nvPr>
        </p:nvSpPr>
        <p:spPr/>
        <p:txBody>
          <a:bodyPr/>
          <a:lstStyle/>
          <a:p>
            <a:fld id="{4E7E1AB6-6EAA-41C5-B413-3FCE1824E43C}" type="slidenum">
              <a:rPr lang="en-US" smtClean="0"/>
              <a:t>5</a:t>
            </a:fld>
            <a:endParaRPr lang="en-US"/>
          </a:p>
        </p:txBody>
      </p:sp>
      <p:sp>
        <p:nvSpPr>
          <p:cNvPr id="26" name="TextBox 25">
            <a:extLst>
              <a:ext uri="{FF2B5EF4-FFF2-40B4-BE49-F238E27FC236}">
                <a16:creationId xmlns:a16="http://schemas.microsoft.com/office/drawing/2014/main" id="{A74C11EC-85D1-4640-88BF-79164E43ECC0}"/>
              </a:ext>
            </a:extLst>
          </p:cNvPr>
          <p:cNvSpPr txBox="1"/>
          <p:nvPr/>
        </p:nvSpPr>
        <p:spPr>
          <a:xfrm>
            <a:off x="5118166" y="1079804"/>
            <a:ext cx="485518" cy="369332"/>
          </a:xfrm>
          <a:prstGeom prst="rect">
            <a:avLst/>
          </a:prstGeom>
          <a:noFill/>
        </p:spPr>
        <p:txBody>
          <a:bodyPr wrap="none" rtlCol="0">
            <a:spAutoFit/>
          </a:bodyPr>
          <a:lstStyle/>
          <a:p>
            <a:r>
              <a:rPr lang="en-US" dirty="0"/>
              <a:t>Yes</a:t>
            </a:r>
          </a:p>
        </p:txBody>
      </p:sp>
      <p:sp>
        <p:nvSpPr>
          <p:cNvPr id="27" name="TextBox 26">
            <a:extLst>
              <a:ext uri="{FF2B5EF4-FFF2-40B4-BE49-F238E27FC236}">
                <a16:creationId xmlns:a16="http://schemas.microsoft.com/office/drawing/2014/main" id="{FF75E14F-5710-43EF-B893-128436CC96E2}"/>
              </a:ext>
            </a:extLst>
          </p:cNvPr>
          <p:cNvSpPr txBox="1"/>
          <p:nvPr/>
        </p:nvSpPr>
        <p:spPr>
          <a:xfrm>
            <a:off x="7556846" y="1059072"/>
            <a:ext cx="485518" cy="369332"/>
          </a:xfrm>
          <a:prstGeom prst="rect">
            <a:avLst/>
          </a:prstGeom>
          <a:noFill/>
        </p:spPr>
        <p:txBody>
          <a:bodyPr wrap="none" rtlCol="0">
            <a:spAutoFit/>
          </a:bodyPr>
          <a:lstStyle/>
          <a:p>
            <a:r>
              <a:rPr lang="en-US" dirty="0"/>
              <a:t>Yes</a:t>
            </a:r>
          </a:p>
        </p:txBody>
      </p:sp>
      <p:sp>
        <p:nvSpPr>
          <p:cNvPr id="28" name="TextBox 27">
            <a:extLst>
              <a:ext uri="{FF2B5EF4-FFF2-40B4-BE49-F238E27FC236}">
                <a16:creationId xmlns:a16="http://schemas.microsoft.com/office/drawing/2014/main" id="{1C592955-ADA7-408D-8AE3-585C139FBCDB}"/>
              </a:ext>
            </a:extLst>
          </p:cNvPr>
          <p:cNvSpPr txBox="1"/>
          <p:nvPr/>
        </p:nvSpPr>
        <p:spPr>
          <a:xfrm>
            <a:off x="4998956" y="3403898"/>
            <a:ext cx="485518" cy="369332"/>
          </a:xfrm>
          <a:prstGeom prst="rect">
            <a:avLst/>
          </a:prstGeom>
          <a:noFill/>
        </p:spPr>
        <p:txBody>
          <a:bodyPr wrap="none" rtlCol="0">
            <a:spAutoFit/>
          </a:bodyPr>
          <a:lstStyle/>
          <a:p>
            <a:r>
              <a:rPr lang="en-US" dirty="0"/>
              <a:t>Yes</a:t>
            </a:r>
          </a:p>
        </p:txBody>
      </p:sp>
      <p:sp>
        <p:nvSpPr>
          <p:cNvPr id="32" name="TextBox 31">
            <a:extLst>
              <a:ext uri="{FF2B5EF4-FFF2-40B4-BE49-F238E27FC236}">
                <a16:creationId xmlns:a16="http://schemas.microsoft.com/office/drawing/2014/main" id="{5BB26410-0EBD-4C4E-AB59-99CBBD05D1F5}"/>
              </a:ext>
            </a:extLst>
          </p:cNvPr>
          <p:cNvSpPr txBox="1"/>
          <p:nvPr/>
        </p:nvSpPr>
        <p:spPr>
          <a:xfrm>
            <a:off x="3914333" y="4966003"/>
            <a:ext cx="455574" cy="369332"/>
          </a:xfrm>
          <a:prstGeom prst="rect">
            <a:avLst/>
          </a:prstGeom>
          <a:noFill/>
        </p:spPr>
        <p:txBody>
          <a:bodyPr wrap="none" rtlCol="0">
            <a:spAutoFit/>
          </a:bodyPr>
          <a:lstStyle/>
          <a:p>
            <a:r>
              <a:rPr lang="en-US" dirty="0"/>
              <a:t>No</a:t>
            </a:r>
          </a:p>
        </p:txBody>
      </p:sp>
      <p:sp>
        <p:nvSpPr>
          <p:cNvPr id="33" name="TextBox 32">
            <a:extLst>
              <a:ext uri="{FF2B5EF4-FFF2-40B4-BE49-F238E27FC236}">
                <a16:creationId xmlns:a16="http://schemas.microsoft.com/office/drawing/2014/main" id="{56E272D1-444E-4442-A2A9-94EFE8CFAA03}"/>
              </a:ext>
            </a:extLst>
          </p:cNvPr>
          <p:cNvSpPr txBox="1"/>
          <p:nvPr/>
        </p:nvSpPr>
        <p:spPr>
          <a:xfrm>
            <a:off x="7058679" y="4966003"/>
            <a:ext cx="455574" cy="369332"/>
          </a:xfrm>
          <a:prstGeom prst="rect">
            <a:avLst/>
          </a:prstGeom>
          <a:noFill/>
        </p:spPr>
        <p:txBody>
          <a:bodyPr wrap="none" rtlCol="0">
            <a:spAutoFit/>
          </a:bodyPr>
          <a:lstStyle/>
          <a:p>
            <a:r>
              <a:rPr lang="en-US" dirty="0"/>
              <a:t>No</a:t>
            </a:r>
          </a:p>
        </p:txBody>
      </p:sp>
    </p:spTree>
    <p:extLst>
      <p:ext uri="{BB962C8B-B14F-4D97-AF65-F5344CB8AC3E}">
        <p14:creationId xmlns:p14="http://schemas.microsoft.com/office/powerpoint/2010/main" val="8145449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1167</Words>
  <Application>Microsoft Office PowerPoint</Application>
  <PresentationFormat>On-screen Show (4:3)</PresentationFormat>
  <Paragraphs>107</Paragraphs>
  <Slides>5</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2" baseType="lpstr">
      <vt:lpstr>Arial</vt:lpstr>
      <vt:lpstr>Calibri</vt:lpstr>
      <vt:lpstr>Calibri Light</vt:lpstr>
      <vt:lpstr>Times New Roman</vt:lpstr>
      <vt:lpstr>Wingdings</vt:lpstr>
      <vt:lpstr>Office Theme</vt:lpstr>
      <vt:lpstr>Worksheet</vt:lpstr>
      <vt:lpstr>ASU EHS &amp; FSE Chemical Approval Process Links and Forms</vt:lpstr>
      <vt:lpstr>ASU EHS &amp; FSE Chemical Approval Process Links and Forms</vt:lpstr>
      <vt:lpstr>FSE Chemical Approval Process Flow Diagram </vt:lpstr>
      <vt:lpstr>FSE Chemical Approval Process Flow Diagram </vt:lpstr>
      <vt:lpstr>FSE Chemical Approval Process Flow Diagram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ASU EHS Chemical Approval Process Links and Forms</dc:title>
  <dc:creator>Rita Bottesch</dc:creator>
  <cp:lastModifiedBy>Rita Bottesch</cp:lastModifiedBy>
  <cp:revision>47</cp:revision>
  <dcterms:created xsi:type="dcterms:W3CDTF">2021-07-07T16:26:46Z</dcterms:created>
  <dcterms:modified xsi:type="dcterms:W3CDTF">2022-04-20T21:00:21Z</dcterms:modified>
</cp:coreProperties>
</file>